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0"/>
  </p:notesMasterIdLst>
  <p:handoutMasterIdLst>
    <p:handoutMasterId r:id="rId21"/>
  </p:handoutMasterIdLst>
  <p:sldIdLst>
    <p:sldId id="308" r:id="rId5"/>
    <p:sldId id="317" r:id="rId6"/>
    <p:sldId id="318" r:id="rId7"/>
    <p:sldId id="311" r:id="rId8"/>
    <p:sldId id="334" r:id="rId9"/>
    <p:sldId id="333" r:id="rId10"/>
    <p:sldId id="331" r:id="rId11"/>
    <p:sldId id="330" r:id="rId12"/>
    <p:sldId id="329" r:id="rId13"/>
    <p:sldId id="328" r:id="rId14"/>
    <p:sldId id="327" r:id="rId15"/>
    <p:sldId id="326" r:id="rId16"/>
    <p:sldId id="325" r:id="rId17"/>
    <p:sldId id="323" r:id="rId18"/>
    <p:sldId id="320" r:id="rId19"/>
  </p:sldIdLst>
  <p:sldSz cx="12192000" cy="9144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3888"/>
    <a:srgbClr val="575756"/>
    <a:srgbClr val="7D91BB"/>
    <a:srgbClr val="FFFFFF"/>
    <a:srgbClr val="D4DAE8"/>
    <a:srgbClr val="D9E2F0"/>
    <a:srgbClr val="D682B1"/>
    <a:srgbClr val="8CA8D1"/>
    <a:srgbClr val="A17DAE"/>
    <a:srgbClr val="F1D5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64" autoAdjust="0"/>
    <p:restoredTop sz="96291" autoAdjust="0"/>
  </p:normalViewPr>
  <p:slideViewPr>
    <p:cSldViewPr snapToGrid="0" showGuides="1">
      <p:cViewPr varScale="1">
        <p:scale>
          <a:sx n="90" d="100"/>
          <a:sy n="90" d="100"/>
        </p:scale>
        <p:origin x="1230" y="102"/>
      </p:cViewPr>
      <p:guideLst/>
    </p:cSldViewPr>
  </p:slideViewPr>
  <p:outlineViewPr>
    <p:cViewPr>
      <p:scale>
        <a:sx n="33" d="100"/>
        <a:sy n="33" d="100"/>
      </p:scale>
      <p:origin x="0" y="-8784"/>
    </p:cViewPr>
  </p:outlineViewPr>
  <p:notesTextViewPr>
    <p:cViewPr>
      <p:scale>
        <a:sx n="1" d="1"/>
        <a:sy n="1" d="1"/>
      </p:scale>
      <p:origin x="0" y="0"/>
    </p:cViewPr>
  </p:notesTextViewPr>
  <p:sorterViewPr>
    <p:cViewPr>
      <p:scale>
        <a:sx n="100" d="100"/>
        <a:sy n="100" d="100"/>
      </p:scale>
      <p:origin x="0" y="-3600"/>
    </p:cViewPr>
  </p:sorterViewPr>
  <p:notesViewPr>
    <p:cSldViewPr snapToGrid="0" showGuides="1">
      <p:cViewPr varScale="1">
        <p:scale>
          <a:sx n="80" d="100"/>
          <a:sy n="80" d="100"/>
        </p:scale>
        <p:origin x="199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D1F7E9-EE9F-4EAC-9738-25639A81C8AA}" type="datetimeFigureOut">
              <a:rPr lang="en-GB" smtClean="0"/>
              <a:t>06/04/2021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3ABE09-0D43-4644-A857-553AFEF2309C}" type="slidenum">
              <a:rPr lang="en-GB" smtClean="0"/>
              <a:t>‹Nº›</a:t>
            </a:fld>
            <a:endParaRPr lang="en-GB"/>
          </a:p>
        </p:txBody>
      </p:sp>
    </p:spTree>
    <p:extLst>
      <p:ext uri="{BB962C8B-B14F-4D97-AF65-F5344CB8AC3E}">
        <p14:creationId xmlns:p14="http://schemas.microsoft.com/office/powerpoint/2010/main" val="2371095768"/>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BD0DE-58B2-4BE5-9870-8E7FE93CF5D8}" type="datetimeFigureOut">
              <a:rPr lang="en-GB" smtClean="0"/>
              <a:t>06/04/2021</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958377-8945-4A29-AA61-C5A798FE2322}" type="slidenum">
              <a:rPr lang="en-GB" smtClean="0"/>
              <a:t>‹Nº›</a:t>
            </a:fld>
            <a:endParaRPr lang="en-GB"/>
          </a:p>
        </p:txBody>
      </p:sp>
    </p:spTree>
    <p:extLst>
      <p:ext uri="{BB962C8B-B14F-4D97-AF65-F5344CB8AC3E}">
        <p14:creationId xmlns:p14="http://schemas.microsoft.com/office/powerpoint/2010/main" val="201257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Holding Slide">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4637924" y="3584447"/>
            <a:ext cx="6648075" cy="2171651"/>
          </a:xfrm>
          <a:prstGeom prst="rect">
            <a:avLst/>
          </a:prstGeom>
        </p:spPr>
      </p:pic>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val="0"/>
              </a:ext>
            </a:extLst>
          </a:blip>
          <a:srcRect l="1655" t="16451"/>
          <a:stretch/>
        </p:blipFill>
        <p:spPr>
          <a:xfrm>
            <a:off x="0" y="0"/>
            <a:ext cx="6276088" cy="1671638"/>
          </a:xfrm>
          <a:prstGeom prst="rect">
            <a:avLst/>
          </a:prstGeom>
        </p:spPr>
      </p:pic>
      <p:sp>
        <p:nvSpPr>
          <p:cNvPr id="2" name="Rectangle 1"/>
          <p:cNvSpPr/>
          <p:nvPr userDrawn="1"/>
        </p:nvSpPr>
        <p:spPr>
          <a:xfrm>
            <a:off x="4637923" y="8047147"/>
            <a:ext cx="6648075" cy="707886"/>
          </a:xfrm>
          <a:prstGeom prst="rect">
            <a:avLst/>
          </a:prstGeom>
        </p:spPr>
        <p:txBody>
          <a:bodyPr wrap="square">
            <a:spAutoFit/>
          </a:bodyPr>
          <a:lstStyle/>
          <a:p>
            <a:pPr marL="57150" indent="-57150" algn="l" eaLnBrk="0" fontAlgn="auto" hangingPunct="0">
              <a:spcBef>
                <a:spcPts val="0"/>
              </a:spcBef>
              <a:spcAft>
                <a:spcPts val="0"/>
              </a:spcAft>
              <a:tabLst>
                <a:tab pos="58738" algn="l"/>
              </a:tabLst>
              <a:defRPr/>
            </a:pPr>
            <a:r>
              <a:rPr lang="en-US" sz="800" dirty="0">
                <a:solidFill>
                  <a:schemeClr val="tx1"/>
                </a:solidFill>
              </a:rPr>
              <a:t>©2017 Experian Information Solutions, Inc.</a:t>
            </a:r>
            <a:r>
              <a:rPr lang="en-US" sz="800" baseline="0" dirty="0">
                <a:solidFill>
                  <a:schemeClr val="tx1"/>
                </a:solidFill>
              </a:rPr>
              <a:t> </a:t>
            </a:r>
            <a:r>
              <a:rPr lang="en-US" sz="800" dirty="0">
                <a:solidFill>
                  <a:schemeClr val="tx1"/>
                </a:solidFill>
              </a:rPr>
              <a:t>All rights reserved. Experian and the Experian marks used herein are trademarks or registered trademarks of</a:t>
            </a:r>
            <a:r>
              <a:rPr lang="en-US" sz="800" baseline="0" dirty="0">
                <a:solidFill>
                  <a:schemeClr val="tx1"/>
                </a:solidFill>
              </a:rPr>
              <a:t> </a:t>
            </a:r>
            <a:r>
              <a:rPr lang="en-US" sz="800" dirty="0">
                <a:solidFill>
                  <a:schemeClr val="tx1"/>
                </a:solidFill>
              </a:rPr>
              <a:t>Experian Information Solutions, Inc. Other product and company names mentioned herein are the trademarks of their respective owners. No part of this copyrighted work may be reproduced, modified, or distributed in any form or manner without the prior written permission of Experian. </a:t>
            </a:r>
            <a:br>
              <a:rPr lang="en-US" sz="800" dirty="0">
                <a:solidFill>
                  <a:schemeClr val="tx1"/>
                </a:solidFill>
              </a:rPr>
            </a:br>
            <a:r>
              <a:rPr lang="en-US" sz="800" b="1" dirty="0">
                <a:solidFill>
                  <a:schemeClr val="tx1"/>
                </a:solidFill>
              </a:rPr>
              <a:t>Experian </a:t>
            </a:r>
            <a:r>
              <a:rPr lang="en-US" sz="800" b="0" dirty="0">
                <a:solidFill>
                  <a:schemeClr val="tx1"/>
                </a:solidFill>
              </a:rPr>
              <a:t>[Public.</a:t>
            </a:r>
            <a:r>
              <a:rPr lang="en-US" sz="800" b="0" baseline="0" dirty="0">
                <a:solidFill>
                  <a:schemeClr val="tx1"/>
                </a:solidFill>
              </a:rPr>
              <a:t> Confidential. Internal. Restricted. </a:t>
            </a:r>
            <a:r>
              <a:rPr lang="mr-IN" sz="800" b="0" i="1" baseline="0" dirty="0">
                <a:solidFill>
                  <a:schemeClr val="tx1"/>
                </a:solidFill>
              </a:rPr>
              <a:t>–</a:t>
            </a:r>
            <a:r>
              <a:rPr lang="en-US" sz="800" b="0" i="1" baseline="0" dirty="0">
                <a:solidFill>
                  <a:schemeClr val="tx1"/>
                </a:solidFill>
              </a:rPr>
              <a:t> please choose the appropriate category</a:t>
            </a:r>
            <a:r>
              <a:rPr lang="en-US" sz="800" b="0" baseline="0" dirty="0">
                <a:solidFill>
                  <a:schemeClr val="tx1"/>
                </a:solidFill>
              </a:rPr>
              <a:t>]</a:t>
            </a:r>
            <a:endParaRPr lang="en-US" sz="800" b="0" dirty="0">
              <a:solidFill>
                <a:schemeClr val="tx1"/>
              </a:solidFill>
            </a:endParaRPr>
          </a:p>
        </p:txBody>
      </p:sp>
    </p:spTree>
    <p:extLst>
      <p:ext uri="{BB962C8B-B14F-4D97-AF65-F5344CB8AC3E}">
        <p14:creationId xmlns:p14="http://schemas.microsoft.com/office/powerpoint/2010/main" val="230786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Quote">
    <p:spTree>
      <p:nvGrpSpPr>
        <p:cNvPr id="1" name=""/>
        <p:cNvGrpSpPr/>
        <p:nvPr/>
      </p:nvGrpSpPr>
      <p:grpSpPr>
        <a:xfrm>
          <a:off x="0" y="0"/>
          <a:ext cx="0" cy="0"/>
          <a:chOff x="0" y="0"/>
          <a:chExt cx="0" cy="0"/>
        </a:xfrm>
      </p:grpSpPr>
      <p:sp>
        <p:nvSpPr>
          <p:cNvPr id="3" name="Content Placeholder 2"/>
          <p:cNvSpPr>
            <a:spLocks noGrp="1"/>
          </p:cNvSpPr>
          <p:nvPr>
            <p:ph idx="1"/>
          </p:nvPr>
        </p:nvSpPr>
        <p:spPr>
          <a:xfrm>
            <a:off x="6658378" y="755653"/>
            <a:ext cx="5087537" cy="6085415"/>
          </a:xfrm>
        </p:spPr>
        <p:txBody>
          <a:bodyPr anchor="ctr" anchorCtr="0"/>
          <a:lstStyle>
            <a:lvl1pPr marL="128588" indent="-128588">
              <a:lnSpc>
                <a:spcPct val="95000"/>
              </a:lnSpc>
              <a:spcBef>
                <a:spcPts val="0"/>
              </a:spcBef>
              <a:defRPr sz="2400">
                <a:solidFill>
                  <a:schemeClr val="accent1"/>
                </a:solidFill>
              </a:defRPr>
            </a:lvl1pPr>
            <a:lvl2pPr marL="128588" indent="-128588">
              <a:lnSpc>
                <a:spcPct val="95000"/>
              </a:lnSpc>
              <a:spcBef>
                <a:spcPts val="0"/>
              </a:spcBef>
              <a:buNone/>
              <a:defRPr sz="2400" b="0">
                <a:solidFill>
                  <a:schemeClr val="accent1"/>
                </a:solidFill>
              </a:defRPr>
            </a:lvl2pPr>
            <a:lvl3pPr marL="128588" indent="-128588">
              <a:lnSpc>
                <a:spcPct val="95000"/>
              </a:lnSpc>
              <a:spcBef>
                <a:spcPts val="0"/>
              </a:spcBef>
              <a:buNone/>
              <a:defRPr sz="2400" b="0">
                <a:solidFill>
                  <a:schemeClr val="accent1"/>
                </a:solidFill>
              </a:defRPr>
            </a:lvl3pPr>
            <a:lvl4pPr marL="128588" indent="-128588">
              <a:lnSpc>
                <a:spcPct val="95000"/>
              </a:lnSpc>
              <a:spcBef>
                <a:spcPts val="0"/>
              </a:spcBef>
              <a:buNone/>
              <a:defRPr sz="2400" b="0">
                <a:solidFill>
                  <a:schemeClr val="accent1"/>
                </a:solidFill>
              </a:defRPr>
            </a:lvl4pPr>
            <a:lvl5pPr marL="128588" indent="-128588">
              <a:lnSpc>
                <a:spcPct val="95000"/>
              </a:lnSpc>
              <a:spcBef>
                <a:spcPts val="0"/>
              </a:spcBef>
              <a:buNone/>
              <a:defRPr sz="2400" b="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Picture Placeholder 9"/>
          <p:cNvSpPr>
            <a:spLocks noGrp="1"/>
          </p:cNvSpPr>
          <p:nvPr>
            <p:ph type="pic" sz="quarter" idx="13"/>
          </p:nvPr>
        </p:nvSpPr>
        <p:spPr>
          <a:xfrm>
            <a:off x="-12879" y="-6765"/>
            <a:ext cx="5762927" cy="7666788"/>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61 w 5758165"/>
              <a:gd name="connsiteY9" fmla="*/ 5738185 h 5749051"/>
              <a:gd name="connsiteX10" fmla="*/ 4350 w 5758165"/>
              <a:gd name="connsiteY10" fmla="*/ 3704516 h 5749051"/>
              <a:gd name="connsiteX11" fmla="*/ 4350 w 5758165"/>
              <a:gd name="connsiteY11" fmla="*/ 2044535 h 5749051"/>
              <a:gd name="connsiteX0" fmla="*/ 4350 w 5758165"/>
              <a:gd name="connsiteY0" fmla="*/ 2044535 h 5750091"/>
              <a:gd name="connsiteX1" fmla="*/ 0 w 5758165"/>
              <a:gd name="connsiteY1" fmla="*/ 1284 h 5750091"/>
              <a:gd name="connsiteX2" fmla="*/ 2048885 w 5758165"/>
              <a:gd name="connsiteY2" fmla="*/ 0 h 5750091"/>
              <a:gd name="connsiteX3" fmla="*/ 3708867 w 5758165"/>
              <a:gd name="connsiteY3" fmla="*/ 0 h 5750091"/>
              <a:gd name="connsiteX4" fmla="*/ 5758165 w 5758165"/>
              <a:gd name="connsiteY4" fmla="*/ 311 h 5750091"/>
              <a:gd name="connsiteX5" fmla="*/ 5753402 w 5758165"/>
              <a:gd name="connsiteY5" fmla="*/ 2044535 h 5750091"/>
              <a:gd name="connsiteX6" fmla="*/ 5753402 w 5758165"/>
              <a:gd name="connsiteY6" fmla="*/ 3704516 h 5750091"/>
              <a:gd name="connsiteX7" fmla="*/ 3708867 w 5758165"/>
              <a:gd name="connsiteY7" fmla="*/ 5749051 h 5750091"/>
              <a:gd name="connsiteX8" fmla="*/ 2048885 w 5758165"/>
              <a:gd name="connsiteY8" fmla="*/ 5749051 h 5750091"/>
              <a:gd name="connsiteX9" fmla="*/ 6743 w 5758165"/>
              <a:gd name="connsiteY9" fmla="*/ 5750091 h 5750091"/>
              <a:gd name="connsiteX10" fmla="*/ 4350 w 5758165"/>
              <a:gd name="connsiteY10" fmla="*/ 3704516 h 5750091"/>
              <a:gd name="connsiteX11" fmla="*/ 4350 w 5758165"/>
              <a:gd name="connsiteY11" fmla="*/ 2044535 h 5750091"/>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3194517 w 5758165"/>
              <a:gd name="connsiteY7" fmla="*/ 5763339 h 5763339"/>
              <a:gd name="connsiteX8" fmla="*/ 2048885 w 5758165"/>
              <a:gd name="connsiteY8" fmla="*/ 5749051 h 5763339"/>
              <a:gd name="connsiteX9" fmla="*/ 6743 w 5758165"/>
              <a:gd name="connsiteY9" fmla="*/ 5750091 h 5763339"/>
              <a:gd name="connsiteX10" fmla="*/ 4350 w 5758165"/>
              <a:gd name="connsiteY10" fmla="*/ 3704516 h 5763339"/>
              <a:gd name="connsiteX11" fmla="*/ 4350 w 5758165"/>
              <a:gd name="connsiteY11" fmla="*/ 2044535 h 5763339"/>
              <a:gd name="connsiteX0" fmla="*/ 4350 w 5772452"/>
              <a:gd name="connsiteY0" fmla="*/ 2044535 h 5763339"/>
              <a:gd name="connsiteX1" fmla="*/ 0 w 5772452"/>
              <a:gd name="connsiteY1" fmla="*/ 1284 h 5763339"/>
              <a:gd name="connsiteX2" fmla="*/ 2048885 w 5772452"/>
              <a:gd name="connsiteY2" fmla="*/ 0 h 5763339"/>
              <a:gd name="connsiteX3" fmla="*/ 3708867 w 5772452"/>
              <a:gd name="connsiteY3" fmla="*/ 0 h 5763339"/>
              <a:gd name="connsiteX4" fmla="*/ 5758165 w 5772452"/>
              <a:gd name="connsiteY4" fmla="*/ 311 h 5763339"/>
              <a:gd name="connsiteX5" fmla="*/ 5753402 w 5772452"/>
              <a:gd name="connsiteY5" fmla="*/ 2044535 h 5763339"/>
              <a:gd name="connsiteX6" fmla="*/ 5772452 w 5772452"/>
              <a:gd name="connsiteY6" fmla="*/ 3890254 h 5763339"/>
              <a:gd name="connsiteX7" fmla="*/ 3194517 w 5772452"/>
              <a:gd name="connsiteY7" fmla="*/ 5763339 h 5763339"/>
              <a:gd name="connsiteX8" fmla="*/ 2048885 w 5772452"/>
              <a:gd name="connsiteY8" fmla="*/ 5749051 h 5763339"/>
              <a:gd name="connsiteX9" fmla="*/ 6743 w 5772452"/>
              <a:gd name="connsiteY9" fmla="*/ 5750091 h 5763339"/>
              <a:gd name="connsiteX10" fmla="*/ 4350 w 5772452"/>
              <a:gd name="connsiteY10" fmla="*/ 3704516 h 5763339"/>
              <a:gd name="connsiteX11" fmla="*/ 4350 w 5772452"/>
              <a:gd name="connsiteY11" fmla="*/ 2044535 h 5763339"/>
              <a:gd name="connsiteX0" fmla="*/ 4350 w 5762927"/>
              <a:gd name="connsiteY0" fmla="*/ 2044535 h 5763339"/>
              <a:gd name="connsiteX1" fmla="*/ 0 w 5762927"/>
              <a:gd name="connsiteY1" fmla="*/ 1284 h 5763339"/>
              <a:gd name="connsiteX2" fmla="*/ 2048885 w 5762927"/>
              <a:gd name="connsiteY2" fmla="*/ 0 h 5763339"/>
              <a:gd name="connsiteX3" fmla="*/ 3708867 w 5762927"/>
              <a:gd name="connsiteY3" fmla="*/ 0 h 5763339"/>
              <a:gd name="connsiteX4" fmla="*/ 5758165 w 5762927"/>
              <a:gd name="connsiteY4" fmla="*/ 311 h 5763339"/>
              <a:gd name="connsiteX5" fmla="*/ 5753402 w 5762927"/>
              <a:gd name="connsiteY5" fmla="*/ 2044535 h 5763339"/>
              <a:gd name="connsiteX6" fmla="*/ 5762927 w 5762927"/>
              <a:gd name="connsiteY6" fmla="*/ 3883111 h 5763339"/>
              <a:gd name="connsiteX7" fmla="*/ 3194517 w 5762927"/>
              <a:gd name="connsiteY7" fmla="*/ 5763339 h 5763339"/>
              <a:gd name="connsiteX8" fmla="*/ 2048885 w 5762927"/>
              <a:gd name="connsiteY8" fmla="*/ 5749051 h 5763339"/>
              <a:gd name="connsiteX9" fmla="*/ 6743 w 5762927"/>
              <a:gd name="connsiteY9" fmla="*/ 5750091 h 5763339"/>
              <a:gd name="connsiteX10" fmla="*/ 4350 w 5762927"/>
              <a:gd name="connsiteY10" fmla="*/ 3704516 h 5763339"/>
              <a:gd name="connsiteX11" fmla="*/ 4350 w 5762927"/>
              <a:gd name="connsiteY11" fmla="*/ 2044535 h 5763339"/>
              <a:gd name="connsiteX0" fmla="*/ 4350 w 5762927"/>
              <a:gd name="connsiteY0" fmla="*/ 2044535 h 5750091"/>
              <a:gd name="connsiteX1" fmla="*/ 0 w 5762927"/>
              <a:gd name="connsiteY1" fmla="*/ 1284 h 5750091"/>
              <a:gd name="connsiteX2" fmla="*/ 2048885 w 5762927"/>
              <a:gd name="connsiteY2" fmla="*/ 0 h 5750091"/>
              <a:gd name="connsiteX3" fmla="*/ 3708867 w 5762927"/>
              <a:gd name="connsiteY3" fmla="*/ 0 h 5750091"/>
              <a:gd name="connsiteX4" fmla="*/ 5758165 w 5762927"/>
              <a:gd name="connsiteY4" fmla="*/ 311 h 5750091"/>
              <a:gd name="connsiteX5" fmla="*/ 5753402 w 5762927"/>
              <a:gd name="connsiteY5" fmla="*/ 2044535 h 5750091"/>
              <a:gd name="connsiteX6" fmla="*/ 5762927 w 5762927"/>
              <a:gd name="connsiteY6" fmla="*/ 3883111 h 5750091"/>
              <a:gd name="connsiteX7" fmla="*/ 3270717 w 5762927"/>
              <a:gd name="connsiteY7" fmla="*/ 5741908 h 5750091"/>
              <a:gd name="connsiteX8" fmla="*/ 2048885 w 5762927"/>
              <a:gd name="connsiteY8" fmla="*/ 5749051 h 5750091"/>
              <a:gd name="connsiteX9" fmla="*/ 6743 w 5762927"/>
              <a:gd name="connsiteY9" fmla="*/ 5750091 h 5750091"/>
              <a:gd name="connsiteX10" fmla="*/ 4350 w 5762927"/>
              <a:gd name="connsiteY10" fmla="*/ 3704516 h 5750091"/>
              <a:gd name="connsiteX11" fmla="*/ 4350 w 5762927"/>
              <a:gd name="connsiteY11" fmla="*/ 2044535 h 575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62927" h="5750091">
                <a:moveTo>
                  <a:pt x="4350" y="2044535"/>
                </a:moveTo>
                <a:lnTo>
                  <a:pt x="0" y="1284"/>
                </a:lnTo>
                <a:lnTo>
                  <a:pt x="2048885" y="0"/>
                </a:lnTo>
                <a:lnTo>
                  <a:pt x="3708867" y="0"/>
                </a:lnTo>
                <a:lnTo>
                  <a:pt x="5758165" y="311"/>
                </a:lnTo>
                <a:cubicBezTo>
                  <a:pt x="5757371" y="679338"/>
                  <a:pt x="5754196" y="1365508"/>
                  <a:pt x="5753402" y="2044535"/>
                </a:cubicBezTo>
                <a:lnTo>
                  <a:pt x="5762927" y="3883111"/>
                </a:lnTo>
                <a:cubicBezTo>
                  <a:pt x="5762927" y="5012277"/>
                  <a:pt x="4399883" y="5741908"/>
                  <a:pt x="3270717" y="5741908"/>
                </a:cubicBezTo>
                <a:lnTo>
                  <a:pt x="2048885" y="5749051"/>
                </a:lnTo>
                <a:lnTo>
                  <a:pt x="6743" y="5750091"/>
                </a:lnTo>
                <a:cubicBezTo>
                  <a:pt x="6739" y="5072201"/>
                  <a:pt x="4354" y="4382406"/>
                  <a:pt x="4350" y="3704516"/>
                </a:cubicBezTo>
                <a:lnTo>
                  <a:pt x="4350" y="2044535"/>
                </a:lnTo>
                <a:close/>
              </a:path>
            </a:pathLst>
          </a:custGeom>
          <a:noFill/>
        </p:spPr>
        <p:txBody>
          <a:bodyPr/>
          <a:lstStyle/>
          <a:p>
            <a:r>
              <a:rPr lang="en-US"/>
              <a:t>Drag picture to placeholder or click icon to add</a:t>
            </a:r>
            <a:endParaRPr lang="en-GB"/>
          </a:p>
        </p:txBody>
      </p:sp>
    </p:spTree>
    <p:extLst>
      <p:ext uri="{BB962C8B-B14F-4D97-AF65-F5344CB8AC3E}">
        <p14:creationId xmlns:p14="http://schemas.microsoft.com/office/powerpoint/2010/main" val="1648884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15" name="Picture Placeholder 14"/>
          <p:cNvSpPr>
            <a:spLocks noGrp="1" noChangeAspect="1"/>
          </p:cNvSpPr>
          <p:nvPr>
            <p:ph type="pic" sz="quarter" idx="12"/>
          </p:nvPr>
        </p:nvSpPr>
        <p:spPr>
          <a:xfrm>
            <a:off x="-1" y="-3176"/>
            <a:ext cx="11744428" cy="7707600"/>
          </a:xfrm>
          <a:custGeom>
            <a:avLst/>
            <a:gdLst>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1397894 w 11745914"/>
              <a:gd name="connsiteY8"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23864 w 11745914"/>
              <a:gd name="connsiteY8" fmla="*/ 395288 h 5760000"/>
              <a:gd name="connsiteX9" fmla="*/ 1397894 w 11745914"/>
              <a:gd name="connsiteY9"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23864 w 11745914"/>
              <a:gd name="connsiteY8" fmla="*/ 395288 h 5760000"/>
              <a:gd name="connsiteX9" fmla="*/ 1397894 w 11745914"/>
              <a:gd name="connsiteY9" fmla="*/ 0 h 5760000"/>
              <a:gd name="connsiteX0" fmla="*/ 1483623 w 11831643"/>
              <a:gd name="connsiteY0" fmla="*/ 86592 h 5846592"/>
              <a:gd name="connsiteX1" fmla="*/ 11831643 w 11831643"/>
              <a:gd name="connsiteY1" fmla="*/ 86592 h 5846592"/>
              <a:gd name="connsiteX2" fmla="*/ 11831643 w 11831643"/>
              <a:gd name="connsiteY2" fmla="*/ 86592 h 5846592"/>
              <a:gd name="connsiteX3" fmla="*/ 11831643 w 11831643"/>
              <a:gd name="connsiteY3" fmla="*/ 4448698 h 5846592"/>
              <a:gd name="connsiteX4" fmla="*/ 10433749 w 11831643"/>
              <a:gd name="connsiteY4" fmla="*/ 5846592 h 5846592"/>
              <a:gd name="connsiteX5" fmla="*/ 85729 w 11831643"/>
              <a:gd name="connsiteY5" fmla="*/ 5846592 h 5846592"/>
              <a:gd name="connsiteX6" fmla="*/ 85729 w 11831643"/>
              <a:gd name="connsiteY6" fmla="*/ 5846592 h 5846592"/>
              <a:gd name="connsiteX7" fmla="*/ 85729 w 11831643"/>
              <a:gd name="connsiteY7" fmla="*/ 1484486 h 5846592"/>
              <a:gd name="connsiteX8" fmla="*/ 90493 w 11831643"/>
              <a:gd name="connsiteY8" fmla="*/ 91355 h 5846592"/>
              <a:gd name="connsiteX9" fmla="*/ 1483623 w 11831643"/>
              <a:gd name="connsiteY9" fmla="*/ 86592 h 5846592"/>
              <a:gd name="connsiteX0" fmla="*/ 1483623 w 11831643"/>
              <a:gd name="connsiteY0" fmla="*/ 0 h 5760000"/>
              <a:gd name="connsiteX1" fmla="*/ 11831643 w 11831643"/>
              <a:gd name="connsiteY1" fmla="*/ 0 h 5760000"/>
              <a:gd name="connsiteX2" fmla="*/ 11831643 w 11831643"/>
              <a:gd name="connsiteY2" fmla="*/ 0 h 5760000"/>
              <a:gd name="connsiteX3" fmla="*/ 11831643 w 11831643"/>
              <a:gd name="connsiteY3" fmla="*/ 4362106 h 5760000"/>
              <a:gd name="connsiteX4" fmla="*/ 10433749 w 11831643"/>
              <a:gd name="connsiteY4" fmla="*/ 5760000 h 5760000"/>
              <a:gd name="connsiteX5" fmla="*/ 85729 w 11831643"/>
              <a:gd name="connsiteY5" fmla="*/ 5760000 h 5760000"/>
              <a:gd name="connsiteX6" fmla="*/ 85729 w 11831643"/>
              <a:gd name="connsiteY6" fmla="*/ 5760000 h 5760000"/>
              <a:gd name="connsiteX7" fmla="*/ 85729 w 11831643"/>
              <a:gd name="connsiteY7" fmla="*/ 1397894 h 5760000"/>
              <a:gd name="connsiteX8" fmla="*/ 90493 w 11831643"/>
              <a:gd name="connsiteY8" fmla="*/ 4763 h 5760000"/>
              <a:gd name="connsiteX9" fmla="*/ 1483623 w 11831643"/>
              <a:gd name="connsiteY9" fmla="*/ 0 h 5760000"/>
              <a:gd name="connsiteX0" fmla="*/ 1397894 w 11745914"/>
              <a:gd name="connsiteY0" fmla="*/ 0 h 5760000"/>
              <a:gd name="connsiteX1" fmla="*/ 11745914 w 11745914"/>
              <a:gd name="connsiteY1" fmla="*/ 0 h 5760000"/>
              <a:gd name="connsiteX2" fmla="*/ 11745914 w 11745914"/>
              <a:gd name="connsiteY2" fmla="*/ 0 h 5760000"/>
              <a:gd name="connsiteX3" fmla="*/ 11745914 w 11745914"/>
              <a:gd name="connsiteY3" fmla="*/ 4362106 h 5760000"/>
              <a:gd name="connsiteX4" fmla="*/ 10348020 w 11745914"/>
              <a:gd name="connsiteY4" fmla="*/ 5760000 h 5760000"/>
              <a:gd name="connsiteX5" fmla="*/ 0 w 11745914"/>
              <a:gd name="connsiteY5" fmla="*/ 5760000 h 5760000"/>
              <a:gd name="connsiteX6" fmla="*/ 0 w 11745914"/>
              <a:gd name="connsiteY6" fmla="*/ 5760000 h 5760000"/>
              <a:gd name="connsiteX7" fmla="*/ 0 w 11745914"/>
              <a:gd name="connsiteY7" fmla="*/ 1397894 h 5760000"/>
              <a:gd name="connsiteX8" fmla="*/ 4764 w 11745914"/>
              <a:gd name="connsiteY8" fmla="*/ 4763 h 5760000"/>
              <a:gd name="connsiteX9" fmla="*/ 1397894 w 11745914"/>
              <a:gd name="connsiteY9" fmla="*/ 0 h 5760000"/>
              <a:gd name="connsiteX0" fmla="*/ 1397894 w 11745914"/>
              <a:gd name="connsiteY0" fmla="*/ 2381 h 5762381"/>
              <a:gd name="connsiteX1" fmla="*/ 11745914 w 11745914"/>
              <a:gd name="connsiteY1" fmla="*/ 2381 h 5762381"/>
              <a:gd name="connsiteX2" fmla="*/ 11745914 w 11745914"/>
              <a:gd name="connsiteY2" fmla="*/ 2381 h 5762381"/>
              <a:gd name="connsiteX3" fmla="*/ 11745914 w 11745914"/>
              <a:gd name="connsiteY3" fmla="*/ 4364487 h 5762381"/>
              <a:gd name="connsiteX4" fmla="*/ 10348020 w 11745914"/>
              <a:gd name="connsiteY4" fmla="*/ 5762381 h 5762381"/>
              <a:gd name="connsiteX5" fmla="*/ 0 w 11745914"/>
              <a:gd name="connsiteY5" fmla="*/ 5762381 h 5762381"/>
              <a:gd name="connsiteX6" fmla="*/ 0 w 11745914"/>
              <a:gd name="connsiteY6" fmla="*/ 5762381 h 5762381"/>
              <a:gd name="connsiteX7" fmla="*/ 0 w 11745914"/>
              <a:gd name="connsiteY7" fmla="*/ 1400275 h 5762381"/>
              <a:gd name="connsiteX8" fmla="*/ 2382 w 11745914"/>
              <a:gd name="connsiteY8" fmla="*/ 0 h 5762381"/>
              <a:gd name="connsiteX9" fmla="*/ 1397894 w 11745914"/>
              <a:gd name="connsiteY9" fmla="*/ 2381 h 5762381"/>
              <a:gd name="connsiteX0" fmla="*/ 1397894 w 11745914"/>
              <a:gd name="connsiteY0" fmla="*/ 2381 h 5762381"/>
              <a:gd name="connsiteX1" fmla="*/ 11745914 w 11745914"/>
              <a:gd name="connsiteY1" fmla="*/ 2381 h 5762381"/>
              <a:gd name="connsiteX2" fmla="*/ 11745914 w 11745914"/>
              <a:gd name="connsiteY2" fmla="*/ 2381 h 5762381"/>
              <a:gd name="connsiteX3" fmla="*/ 11745914 w 11745914"/>
              <a:gd name="connsiteY3" fmla="*/ 2440437 h 5762381"/>
              <a:gd name="connsiteX4" fmla="*/ 10348020 w 11745914"/>
              <a:gd name="connsiteY4" fmla="*/ 5762381 h 5762381"/>
              <a:gd name="connsiteX5" fmla="*/ 0 w 11745914"/>
              <a:gd name="connsiteY5" fmla="*/ 5762381 h 5762381"/>
              <a:gd name="connsiteX6" fmla="*/ 0 w 11745914"/>
              <a:gd name="connsiteY6" fmla="*/ 5762381 h 5762381"/>
              <a:gd name="connsiteX7" fmla="*/ 0 w 11745914"/>
              <a:gd name="connsiteY7" fmla="*/ 1400275 h 5762381"/>
              <a:gd name="connsiteX8" fmla="*/ 2382 w 11745914"/>
              <a:gd name="connsiteY8" fmla="*/ 0 h 5762381"/>
              <a:gd name="connsiteX9" fmla="*/ 1397894 w 11745914"/>
              <a:gd name="connsiteY9" fmla="*/ 2381 h 5762381"/>
              <a:gd name="connsiteX0" fmla="*/ 1397894 w 11745914"/>
              <a:gd name="connsiteY0" fmla="*/ 2381 h 5781431"/>
              <a:gd name="connsiteX1" fmla="*/ 11745914 w 11745914"/>
              <a:gd name="connsiteY1" fmla="*/ 2381 h 5781431"/>
              <a:gd name="connsiteX2" fmla="*/ 11745914 w 11745914"/>
              <a:gd name="connsiteY2" fmla="*/ 2381 h 5781431"/>
              <a:gd name="connsiteX3" fmla="*/ 11745914 w 11745914"/>
              <a:gd name="connsiteY3" fmla="*/ 2440437 h 5781431"/>
              <a:gd name="connsiteX4" fmla="*/ 7795320 w 11745914"/>
              <a:gd name="connsiteY4" fmla="*/ 5781431 h 5781431"/>
              <a:gd name="connsiteX5" fmla="*/ 0 w 11745914"/>
              <a:gd name="connsiteY5" fmla="*/ 5762381 h 5781431"/>
              <a:gd name="connsiteX6" fmla="*/ 0 w 11745914"/>
              <a:gd name="connsiteY6" fmla="*/ 5762381 h 5781431"/>
              <a:gd name="connsiteX7" fmla="*/ 0 w 11745914"/>
              <a:gd name="connsiteY7" fmla="*/ 1400275 h 5781431"/>
              <a:gd name="connsiteX8" fmla="*/ 2382 w 11745914"/>
              <a:gd name="connsiteY8" fmla="*/ 0 h 5781431"/>
              <a:gd name="connsiteX9" fmla="*/ 1397894 w 11745914"/>
              <a:gd name="connsiteY9" fmla="*/ 2381 h 5781431"/>
              <a:gd name="connsiteX0" fmla="*/ 1397894 w 11745914"/>
              <a:gd name="connsiteY0" fmla="*/ 2381 h 5781431"/>
              <a:gd name="connsiteX1" fmla="*/ 11745914 w 11745914"/>
              <a:gd name="connsiteY1" fmla="*/ 2381 h 5781431"/>
              <a:gd name="connsiteX2" fmla="*/ 11745914 w 11745914"/>
              <a:gd name="connsiteY2" fmla="*/ 2381 h 5781431"/>
              <a:gd name="connsiteX3" fmla="*/ 11745914 w 11745914"/>
              <a:gd name="connsiteY3" fmla="*/ 2440437 h 5781431"/>
              <a:gd name="connsiteX4" fmla="*/ 7795320 w 11745914"/>
              <a:gd name="connsiteY4" fmla="*/ 5781431 h 5781431"/>
              <a:gd name="connsiteX5" fmla="*/ 0 w 11745914"/>
              <a:gd name="connsiteY5" fmla="*/ 5762381 h 5781431"/>
              <a:gd name="connsiteX6" fmla="*/ 0 w 11745914"/>
              <a:gd name="connsiteY6" fmla="*/ 5762381 h 5781431"/>
              <a:gd name="connsiteX7" fmla="*/ 0 w 11745914"/>
              <a:gd name="connsiteY7" fmla="*/ 1400275 h 5781431"/>
              <a:gd name="connsiteX8" fmla="*/ 2382 w 11745914"/>
              <a:gd name="connsiteY8" fmla="*/ 0 h 5781431"/>
              <a:gd name="connsiteX9" fmla="*/ 1397894 w 11745914"/>
              <a:gd name="connsiteY9" fmla="*/ 2381 h 578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5914" h="5781431">
                <a:moveTo>
                  <a:pt x="1397894" y="2381"/>
                </a:moveTo>
                <a:lnTo>
                  <a:pt x="11745914" y="2381"/>
                </a:lnTo>
                <a:lnTo>
                  <a:pt x="11745914" y="2381"/>
                </a:lnTo>
                <a:lnTo>
                  <a:pt x="11745914" y="2440437"/>
                </a:lnTo>
                <a:cubicBezTo>
                  <a:pt x="11745914" y="3212473"/>
                  <a:pt x="10529506" y="5781431"/>
                  <a:pt x="7795320" y="5781431"/>
                </a:cubicBezTo>
                <a:lnTo>
                  <a:pt x="0" y="5762381"/>
                </a:lnTo>
                <a:lnTo>
                  <a:pt x="0" y="5762381"/>
                </a:lnTo>
                <a:lnTo>
                  <a:pt x="0" y="1400275"/>
                </a:lnTo>
                <a:lnTo>
                  <a:pt x="2382" y="0"/>
                </a:lnTo>
                <a:lnTo>
                  <a:pt x="1397894" y="2381"/>
                </a:lnTo>
                <a:close/>
              </a:path>
            </a:pathLst>
          </a:custGeom>
        </p:spPr>
        <p:txBody>
          <a:bodyPr/>
          <a:lstStyle/>
          <a:p>
            <a:r>
              <a:rPr lang="en-US"/>
              <a:t>Drag picture to placeholder or click icon to add</a:t>
            </a:r>
            <a:endParaRPr lang="en-GB" dirty="0"/>
          </a:p>
        </p:txBody>
      </p:sp>
      <p:sp>
        <p:nvSpPr>
          <p:cNvPr id="2" name="Title 1"/>
          <p:cNvSpPr>
            <a:spLocks noGrp="1"/>
          </p:cNvSpPr>
          <p:nvPr>
            <p:ph type="title"/>
          </p:nvPr>
        </p:nvSpPr>
        <p:spPr>
          <a:xfrm>
            <a:off x="467999" y="704045"/>
            <a:ext cx="9366564" cy="1343571"/>
          </a:xfrm>
        </p:spPr>
        <p:txBody>
          <a:bodyPr/>
          <a:lstStyle/>
          <a:p>
            <a:r>
              <a:rPr lang="en-US"/>
              <a:t>Click to edit Master title style</a:t>
            </a:r>
            <a:endParaRPr lang="en-GB" dirty="0"/>
          </a:p>
        </p:txBody>
      </p:sp>
    </p:spTree>
    <p:extLst>
      <p:ext uri="{BB962C8B-B14F-4D97-AF65-F5344CB8AC3E}">
        <p14:creationId xmlns:p14="http://schemas.microsoft.com/office/powerpoint/2010/main" val="26816577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Title, Text (Alt)">
    <p:spTree>
      <p:nvGrpSpPr>
        <p:cNvPr id="1" name=""/>
        <p:cNvGrpSpPr/>
        <p:nvPr/>
      </p:nvGrpSpPr>
      <p:grpSpPr>
        <a:xfrm>
          <a:off x="0" y="0"/>
          <a:ext cx="0" cy="0"/>
          <a:chOff x="0" y="0"/>
          <a:chExt cx="0" cy="0"/>
        </a:xfrm>
      </p:grpSpPr>
      <p:sp>
        <p:nvSpPr>
          <p:cNvPr id="3" name="Content Placeholder 2"/>
          <p:cNvSpPr>
            <a:spLocks noGrp="1"/>
          </p:cNvSpPr>
          <p:nvPr>
            <p:ph idx="1"/>
          </p:nvPr>
        </p:nvSpPr>
        <p:spPr>
          <a:xfrm>
            <a:off x="6181725" y="2696633"/>
            <a:ext cx="5564188" cy="480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63550" y="704045"/>
            <a:ext cx="9371013" cy="1343571"/>
          </a:xfrm>
        </p:spPr>
        <p:txBody>
          <a:bodyPr/>
          <a:lstStyle/>
          <a:p>
            <a:r>
              <a:rPr lang="en-US"/>
              <a:t>Click to edit Master title style</a:t>
            </a:r>
            <a:endParaRPr lang="en-GB" dirty="0"/>
          </a:p>
        </p:txBody>
      </p:sp>
      <p:sp>
        <p:nvSpPr>
          <p:cNvPr id="7" name="Picture Placeholder 9"/>
          <p:cNvSpPr>
            <a:spLocks noGrp="1"/>
          </p:cNvSpPr>
          <p:nvPr>
            <p:ph type="pic" sz="quarter" idx="12"/>
          </p:nvPr>
        </p:nvSpPr>
        <p:spPr>
          <a:xfrm>
            <a:off x="463550" y="2705432"/>
            <a:ext cx="4791202" cy="4791201"/>
          </a:xfrm>
          <a:prstGeom prst="roundRect">
            <a:avLst>
              <a:gd name="adj" fmla="val 25482"/>
            </a:avLst>
          </a:prstGeom>
        </p:spPr>
        <p:txBody>
          <a:bodyPr/>
          <a:lstStyle/>
          <a:p>
            <a:r>
              <a:rPr lang="en-US"/>
              <a:t>Drag picture to placeholder or click icon to add</a:t>
            </a:r>
            <a:endParaRPr lang="en-GB"/>
          </a:p>
        </p:txBody>
      </p:sp>
    </p:spTree>
    <p:extLst>
      <p:ext uri="{BB962C8B-B14F-4D97-AF65-F5344CB8AC3E}">
        <p14:creationId xmlns:p14="http://schemas.microsoft.com/office/powerpoint/2010/main" val="31779950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Image (Al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3550" y="2696633"/>
            <a:ext cx="5564188" cy="480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74662" y="704045"/>
            <a:ext cx="9359902" cy="1343571"/>
          </a:xfrm>
        </p:spPr>
        <p:txBody>
          <a:bodyPr/>
          <a:lstStyle/>
          <a:p>
            <a:r>
              <a:rPr lang="en-US"/>
              <a:t>Click to edit Master title style</a:t>
            </a:r>
            <a:endParaRPr lang="en-GB" dirty="0"/>
          </a:p>
        </p:txBody>
      </p:sp>
      <p:sp>
        <p:nvSpPr>
          <p:cNvPr id="7" name="Picture Placeholder 9"/>
          <p:cNvSpPr>
            <a:spLocks noGrp="1"/>
          </p:cNvSpPr>
          <p:nvPr>
            <p:ph type="pic" sz="quarter" idx="12"/>
          </p:nvPr>
        </p:nvSpPr>
        <p:spPr>
          <a:xfrm>
            <a:off x="6954711" y="2705432"/>
            <a:ext cx="4791202" cy="4791201"/>
          </a:xfrm>
          <a:prstGeom prst="roundRect">
            <a:avLst>
              <a:gd name="adj" fmla="val 25482"/>
            </a:avLst>
          </a:prstGeom>
        </p:spPr>
        <p:txBody>
          <a:bodyPr/>
          <a:lstStyle/>
          <a:p>
            <a:r>
              <a:rPr lang="en-US"/>
              <a:t>Drag picture to placeholder or click icon to add</a:t>
            </a:r>
            <a:endParaRPr lang="en-GB"/>
          </a:p>
        </p:txBody>
      </p:sp>
    </p:spTree>
    <p:extLst>
      <p:ext uri="{BB962C8B-B14F-4D97-AF65-F5344CB8AC3E}">
        <p14:creationId xmlns:p14="http://schemas.microsoft.com/office/powerpoint/2010/main" val="28424199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rgbClr val="ECF0F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7999" y="2268000"/>
            <a:ext cx="9366564" cy="4800000"/>
          </a:xfrm>
        </p:spPr>
        <p:txBody>
          <a:bodyPr/>
          <a:lstStyle>
            <a:lvl1pPr>
              <a:defRPr sz="4000"/>
            </a:lvl1pPr>
          </a:lstStyle>
          <a:p>
            <a:r>
              <a:rPr lang="en-US"/>
              <a:t>Click to edit Master title style</a:t>
            </a:r>
            <a:endParaRPr lang="en-GB" dirty="0"/>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0" y="0"/>
            <a:ext cx="6276088" cy="1671638"/>
          </a:xfrm>
          <a:prstGeom prst="rect">
            <a:avLst/>
          </a:prstGeom>
        </p:spPr>
      </p:pic>
    </p:spTree>
    <p:extLst>
      <p:ext uri="{BB962C8B-B14F-4D97-AF65-F5344CB8AC3E}">
        <p14:creationId xmlns:p14="http://schemas.microsoft.com/office/powerpoint/2010/main" val="23961930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67999" y="704045"/>
            <a:ext cx="9366564" cy="1343571"/>
          </a:xfrm>
        </p:spPr>
        <p:txBody>
          <a:bodyPr/>
          <a:lstStyle/>
          <a:p>
            <a:r>
              <a:rPr lang="en-US"/>
              <a:t>Click to edit Master title style</a:t>
            </a:r>
            <a:endParaRPr lang="en-GB" dirty="0"/>
          </a:p>
        </p:txBody>
      </p:sp>
    </p:spTree>
    <p:extLst>
      <p:ext uri="{BB962C8B-B14F-4D97-AF65-F5344CB8AC3E}">
        <p14:creationId xmlns:p14="http://schemas.microsoft.com/office/powerpoint/2010/main" val="3961985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5521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Background Image Fi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8001" y="2268000"/>
            <a:ext cx="9366563" cy="1013139"/>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3520225"/>
            <a:ext cx="9366563" cy="3120000"/>
          </a:xfrm>
        </p:spPr>
        <p:txBody>
          <a:bodyPr anchor="t" anchorCtr="0"/>
          <a:lstStyle>
            <a:lvl1pPr marL="0" indent="0" algn="l">
              <a:spcBef>
                <a:spcPts val="0"/>
              </a:spcBef>
              <a:buNone/>
              <a:defRPr sz="18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val="0"/>
              </a:ext>
            </a:extLst>
          </a:blip>
          <a:srcRect l="1655" t="16451"/>
          <a:stretch/>
        </p:blipFill>
        <p:spPr>
          <a:xfrm>
            <a:off x="0" y="0"/>
            <a:ext cx="6276088" cy="1671638"/>
          </a:xfrm>
          <a:prstGeom prst="rect">
            <a:avLst/>
          </a:prstGeom>
        </p:spPr>
      </p:pic>
      <p:pic>
        <p:nvPicPr>
          <p:cNvPr id="8" name="Picture 7"/>
          <p:cNvPicPr>
            <a:picLocks noChangeAspect="1"/>
          </p:cNvPicPr>
          <p:nvPr userDrawn="1"/>
        </p:nvPicPr>
        <p:blipFill>
          <a:blip r:embed="rId4"/>
          <a:stretch>
            <a:fillRect/>
          </a:stretch>
        </p:blipFill>
        <p:spPr>
          <a:xfrm>
            <a:off x="9229344" y="7867731"/>
            <a:ext cx="2673860" cy="873439"/>
          </a:xfrm>
          <a:prstGeom prst="rect">
            <a:avLst/>
          </a:prstGeom>
        </p:spPr>
      </p:pic>
      <p:sp>
        <p:nvSpPr>
          <p:cNvPr id="10" name="TextBox 9"/>
          <p:cNvSpPr txBox="1"/>
          <p:nvPr userDrawn="1"/>
        </p:nvSpPr>
        <p:spPr>
          <a:xfrm>
            <a:off x="463550" y="8609245"/>
            <a:ext cx="8989208" cy="288000"/>
          </a:xfrm>
          <a:prstGeom prst="rect">
            <a:avLst/>
          </a:prstGeom>
          <a:noFill/>
        </p:spPr>
        <p:txBody>
          <a:bodyPr wrap="square" lIns="0" tIns="0" rIns="0" bIns="0" numCol="1" spcCol="151200" rtlCol="0">
            <a:noAutofit/>
          </a:bodyPr>
          <a:lstStyle/>
          <a:p>
            <a:pPr marL="0" indent="0">
              <a:tabLst>
                <a:tab pos="341313" algn="l"/>
              </a:tabLst>
            </a:pPr>
            <a:r>
              <a:rPr lang="en-GB" sz="1000" dirty="0">
                <a:solidFill>
                  <a:schemeClr val="accent1"/>
                </a:solidFill>
              </a:rPr>
              <a:t>	© Experian </a:t>
            </a:r>
            <a:r>
              <a:rPr lang="en-GB" sz="1000" dirty="0">
                <a:solidFill>
                  <a:schemeClr val="tx1"/>
                </a:solidFill>
              </a:rPr>
              <a:t>[Public, Confidential, Internal, Restricted</a:t>
            </a:r>
            <a:r>
              <a:rPr lang="en-GB" sz="1000" baseline="0" dirty="0">
                <a:solidFill>
                  <a:schemeClr val="tx1"/>
                </a:solidFill>
              </a:rPr>
              <a:t> </a:t>
            </a:r>
            <a:r>
              <a:rPr lang="mr-IN" sz="1000" i="1" baseline="0" dirty="0">
                <a:solidFill>
                  <a:schemeClr val="tx1"/>
                </a:solidFill>
              </a:rPr>
              <a:t>–</a:t>
            </a:r>
            <a:r>
              <a:rPr lang="en-GB" sz="1000" i="1" baseline="0" dirty="0">
                <a:solidFill>
                  <a:schemeClr val="tx1"/>
                </a:solidFill>
              </a:rPr>
              <a:t> choose the appropriate category</a:t>
            </a:r>
            <a:r>
              <a:rPr lang="en-GB" sz="1000" baseline="0" dirty="0">
                <a:solidFill>
                  <a:schemeClr val="tx1"/>
                </a:solidFill>
              </a:rPr>
              <a:t>]</a:t>
            </a:r>
            <a:endParaRPr lang="en-GB" sz="1000" dirty="0">
              <a:solidFill>
                <a:schemeClr val="accent1"/>
              </a:solidFill>
            </a:endParaRPr>
          </a:p>
        </p:txBody>
      </p:sp>
    </p:spTree>
    <p:extLst>
      <p:ext uri="{BB962C8B-B14F-4D97-AF65-F5344CB8AC3E}">
        <p14:creationId xmlns:p14="http://schemas.microsoft.com/office/powerpoint/2010/main" val="3184917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White Backgroun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8001" y="2268000"/>
            <a:ext cx="9366563" cy="1013139"/>
          </a:xfrm>
        </p:spPr>
        <p:txBody>
          <a:bodyPr anchor="t" anchorCtr="0"/>
          <a:lstStyle>
            <a:lvl1pPr algn="l">
              <a:lnSpc>
                <a:spcPct val="90000"/>
              </a:lnSpc>
              <a:defRPr sz="4000"/>
            </a:lvl1pPr>
          </a:lstStyle>
          <a:p>
            <a:r>
              <a:rPr lang="en-US"/>
              <a:t>Click to edit Master title style</a:t>
            </a:r>
            <a:endParaRPr lang="en-GB" dirty="0"/>
          </a:p>
        </p:txBody>
      </p:sp>
      <p:sp>
        <p:nvSpPr>
          <p:cNvPr id="3" name="Subtitle 2"/>
          <p:cNvSpPr>
            <a:spLocks noGrp="1"/>
          </p:cNvSpPr>
          <p:nvPr>
            <p:ph type="subTitle" idx="1"/>
          </p:nvPr>
        </p:nvSpPr>
        <p:spPr>
          <a:xfrm>
            <a:off x="468001" y="3520225"/>
            <a:ext cx="9366563" cy="3120000"/>
          </a:xfrm>
        </p:spPr>
        <p:txBody>
          <a:bodyPr anchor="t" anchorCtr="0"/>
          <a:lstStyle>
            <a:lvl1pPr marL="0" indent="0" algn="l">
              <a:spcBef>
                <a:spcPts val="0"/>
              </a:spcBef>
              <a:buNone/>
              <a:defRPr sz="18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0" y="0"/>
            <a:ext cx="6276088" cy="1671638"/>
          </a:xfrm>
          <a:prstGeom prst="rect">
            <a:avLst/>
          </a:prstGeom>
        </p:spPr>
      </p:pic>
      <p:pic>
        <p:nvPicPr>
          <p:cNvPr id="10" name="Picture 9"/>
          <p:cNvPicPr>
            <a:picLocks noChangeAspect="1"/>
          </p:cNvPicPr>
          <p:nvPr userDrawn="1"/>
        </p:nvPicPr>
        <p:blipFill>
          <a:blip r:embed="rId3"/>
          <a:stretch>
            <a:fillRect/>
          </a:stretch>
        </p:blipFill>
        <p:spPr>
          <a:xfrm>
            <a:off x="9229344" y="7867731"/>
            <a:ext cx="2673860" cy="873439"/>
          </a:xfrm>
          <a:prstGeom prst="rect">
            <a:avLst/>
          </a:prstGeom>
        </p:spPr>
      </p:pic>
      <p:sp>
        <p:nvSpPr>
          <p:cNvPr id="8" name="TextBox 7"/>
          <p:cNvSpPr txBox="1"/>
          <p:nvPr userDrawn="1"/>
        </p:nvSpPr>
        <p:spPr>
          <a:xfrm>
            <a:off x="463550" y="8609245"/>
            <a:ext cx="8989208" cy="288000"/>
          </a:xfrm>
          <a:prstGeom prst="rect">
            <a:avLst/>
          </a:prstGeom>
          <a:noFill/>
        </p:spPr>
        <p:txBody>
          <a:bodyPr wrap="square" lIns="0" tIns="0" rIns="0" bIns="0" numCol="1" spcCol="151200" rtlCol="0">
            <a:noAutofit/>
          </a:bodyPr>
          <a:lstStyle/>
          <a:p>
            <a:pPr marL="0" indent="0">
              <a:tabLst>
                <a:tab pos="341313" algn="l"/>
              </a:tabLst>
            </a:pPr>
            <a:r>
              <a:rPr lang="en-GB" sz="1000" dirty="0">
                <a:solidFill>
                  <a:schemeClr val="accent1"/>
                </a:solidFill>
              </a:rPr>
              <a:t>	© Experian </a:t>
            </a:r>
            <a:r>
              <a:rPr lang="en-GB" sz="1000" dirty="0">
                <a:solidFill>
                  <a:schemeClr val="tx1"/>
                </a:solidFill>
              </a:rPr>
              <a:t>[Public, Confidential, Internal, Restricted</a:t>
            </a:r>
            <a:r>
              <a:rPr lang="en-GB" sz="1000" baseline="0" dirty="0">
                <a:solidFill>
                  <a:schemeClr val="tx1"/>
                </a:solidFill>
              </a:rPr>
              <a:t> </a:t>
            </a:r>
            <a:r>
              <a:rPr lang="mr-IN" sz="1000" i="1" baseline="0" dirty="0">
                <a:solidFill>
                  <a:schemeClr val="tx1"/>
                </a:solidFill>
              </a:rPr>
              <a:t>–</a:t>
            </a:r>
            <a:r>
              <a:rPr lang="en-GB" sz="1000" i="1" baseline="0" dirty="0">
                <a:solidFill>
                  <a:schemeClr val="tx1"/>
                </a:solidFill>
              </a:rPr>
              <a:t> choose the appropriate category</a:t>
            </a:r>
            <a:r>
              <a:rPr lang="en-GB" sz="1000" baseline="0" dirty="0">
                <a:solidFill>
                  <a:schemeClr val="tx1"/>
                </a:solidFill>
              </a:rPr>
              <a:t>]</a:t>
            </a:r>
            <a:endParaRPr lang="en-GB" sz="1000" dirty="0">
              <a:solidFill>
                <a:schemeClr val="accent1"/>
              </a:solidFill>
            </a:endParaRPr>
          </a:p>
        </p:txBody>
      </p:sp>
    </p:spTree>
    <p:extLst>
      <p:ext uri="{BB962C8B-B14F-4D97-AF65-F5344CB8AC3E}">
        <p14:creationId xmlns:p14="http://schemas.microsoft.com/office/powerpoint/2010/main" val="2514436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Contents Slide">
    <p:bg>
      <p:bgPr>
        <a:solidFill>
          <a:srgbClr val="ECF0F7"/>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0" y="3518401"/>
            <a:ext cx="9366563" cy="3635833"/>
          </a:xfrm>
        </p:spPr>
        <p:txBody>
          <a:bodyPr/>
          <a:lstStyle>
            <a:lvl1pPr marL="269875" indent="-269875">
              <a:spcBef>
                <a:spcPts val="1600"/>
              </a:spcBef>
              <a:buFont typeface="+mj-lt"/>
              <a:buAutoNum type="arabicPeriod"/>
              <a:defRPr sz="1800" b="0"/>
            </a:lvl1pPr>
            <a:lvl2pPr marL="269875" indent="0">
              <a:buNone/>
              <a:defRPr sz="1800" b="0"/>
            </a:lvl2pPr>
            <a:lvl3pPr marL="269875" indent="0">
              <a:buNone/>
              <a:defRPr sz="1800" b="0"/>
            </a:lvl3pPr>
            <a:lvl4pPr marL="269875" indent="0">
              <a:buNone/>
              <a:defRPr sz="1800" b="0"/>
            </a:lvl4pPr>
            <a:lvl5pPr marL="269875" indent="0">
              <a:buNone/>
              <a:defRPr sz="18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67999" y="2268000"/>
            <a:ext cx="9366564" cy="1343571"/>
          </a:xfrm>
        </p:spPr>
        <p:txBody>
          <a:bodyPr/>
          <a:lstStyle>
            <a:lvl1pPr>
              <a:defRPr sz="4000"/>
            </a:lvl1pPr>
          </a:lstStyle>
          <a:p>
            <a:r>
              <a:rPr lang="en-US"/>
              <a:t>Click to edit Master title style</a:t>
            </a:r>
            <a:endParaRPr lang="en-GB" dirty="0"/>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1655" t="16451"/>
          <a:stretch/>
        </p:blipFill>
        <p:spPr>
          <a:xfrm>
            <a:off x="0" y="0"/>
            <a:ext cx="6276088" cy="1671638"/>
          </a:xfrm>
          <a:prstGeom prst="rect">
            <a:avLst/>
          </a:prstGeom>
        </p:spPr>
      </p:pic>
    </p:spTree>
    <p:extLst>
      <p:ext uri="{BB962C8B-B14F-4D97-AF65-F5344CB8AC3E}">
        <p14:creationId xmlns:p14="http://schemas.microsoft.com/office/powerpoint/2010/main" val="1622585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0" y="2696633"/>
            <a:ext cx="9366563" cy="496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67999" y="704045"/>
            <a:ext cx="9366564" cy="1343571"/>
          </a:xfrm>
        </p:spPr>
        <p:txBody>
          <a:bodyPr/>
          <a:lstStyle/>
          <a:p>
            <a:r>
              <a:rPr lang="en-US"/>
              <a:t>Click to edit Master title style</a:t>
            </a:r>
            <a:endParaRPr lang="en-GB" dirty="0"/>
          </a:p>
        </p:txBody>
      </p:sp>
    </p:spTree>
    <p:extLst>
      <p:ext uri="{BB962C8B-B14F-4D97-AF65-F5344CB8AC3E}">
        <p14:creationId xmlns:p14="http://schemas.microsoft.com/office/powerpoint/2010/main" val="4164858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999" y="2696633"/>
            <a:ext cx="5400000" cy="496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67999" y="704045"/>
            <a:ext cx="9366564" cy="1343571"/>
          </a:xfrm>
        </p:spPr>
        <p:txBody>
          <a:bodyPr/>
          <a:lstStyle/>
          <a:p>
            <a:r>
              <a:rPr lang="en-US"/>
              <a:t>Click to edit Master title style</a:t>
            </a:r>
            <a:endParaRPr lang="en-GB" dirty="0"/>
          </a:p>
        </p:txBody>
      </p:sp>
      <p:sp>
        <p:nvSpPr>
          <p:cNvPr id="6" name="Content Placeholder 2"/>
          <p:cNvSpPr>
            <a:spLocks noGrp="1"/>
          </p:cNvSpPr>
          <p:nvPr>
            <p:ph idx="12"/>
          </p:nvPr>
        </p:nvSpPr>
        <p:spPr>
          <a:xfrm>
            <a:off x="6181726" y="2696633"/>
            <a:ext cx="5564188" cy="496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55478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Text,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000" y="2696633"/>
            <a:ext cx="5570851" cy="496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468000" y="704045"/>
            <a:ext cx="5570851" cy="1343571"/>
          </a:xfrm>
        </p:spPr>
        <p:txBody>
          <a:bodyPr/>
          <a:lstStyle/>
          <a:p>
            <a:r>
              <a:rPr lang="en-US"/>
              <a:t>Click to edit Master title style</a:t>
            </a:r>
            <a:endParaRPr lang="en-GB" dirty="0"/>
          </a:p>
        </p:txBody>
      </p:sp>
      <p:sp>
        <p:nvSpPr>
          <p:cNvPr id="9" name="Picture Placeholder 9"/>
          <p:cNvSpPr>
            <a:spLocks noGrp="1"/>
          </p:cNvSpPr>
          <p:nvPr>
            <p:ph type="pic" sz="quarter" idx="14"/>
          </p:nvPr>
        </p:nvSpPr>
        <p:spPr>
          <a:xfrm>
            <a:off x="6441540" y="-6764"/>
            <a:ext cx="5763340" cy="7674927"/>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70674"/>
              <a:gd name="connsiteY0" fmla="*/ 2044535 h 5749051"/>
              <a:gd name="connsiteX1" fmla="*/ 0 w 5770674"/>
              <a:gd name="connsiteY1" fmla="*/ 1284 h 5749051"/>
              <a:gd name="connsiteX2" fmla="*/ 2048885 w 5770674"/>
              <a:gd name="connsiteY2" fmla="*/ 0 h 5749051"/>
              <a:gd name="connsiteX3" fmla="*/ 3708867 w 5770674"/>
              <a:gd name="connsiteY3" fmla="*/ 0 h 5749051"/>
              <a:gd name="connsiteX4" fmla="*/ 5758165 w 5770674"/>
              <a:gd name="connsiteY4" fmla="*/ 311 h 5749051"/>
              <a:gd name="connsiteX5" fmla="*/ 5753402 w 5770674"/>
              <a:gd name="connsiteY5" fmla="*/ 2044535 h 5749051"/>
              <a:gd name="connsiteX6" fmla="*/ 5753402 w 5770674"/>
              <a:gd name="connsiteY6" fmla="*/ 3704516 h 5749051"/>
              <a:gd name="connsiteX7" fmla="*/ 5770674 w 5770674"/>
              <a:gd name="connsiteY7" fmla="*/ 5736172 h 5749051"/>
              <a:gd name="connsiteX8" fmla="*/ 3708867 w 5770674"/>
              <a:gd name="connsiteY8" fmla="*/ 5749051 h 5749051"/>
              <a:gd name="connsiteX9" fmla="*/ 2048885 w 5770674"/>
              <a:gd name="connsiteY9" fmla="*/ 5749051 h 5749051"/>
              <a:gd name="connsiteX10" fmla="*/ 4350 w 5770674"/>
              <a:gd name="connsiteY10" fmla="*/ 3704516 h 5749051"/>
              <a:gd name="connsiteX11" fmla="*/ 4350 w 5770674"/>
              <a:gd name="connsiteY11" fmla="*/ 2044535 h 5749051"/>
              <a:gd name="connsiteX0" fmla="*/ 4350 w 5758165"/>
              <a:gd name="connsiteY0" fmla="*/ 2044535 h 5755222"/>
              <a:gd name="connsiteX1" fmla="*/ 0 w 5758165"/>
              <a:gd name="connsiteY1" fmla="*/ 1284 h 5755222"/>
              <a:gd name="connsiteX2" fmla="*/ 2048885 w 5758165"/>
              <a:gd name="connsiteY2" fmla="*/ 0 h 5755222"/>
              <a:gd name="connsiteX3" fmla="*/ 3708867 w 5758165"/>
              <a:gd name="connsiteY3" fmla="*/ 0 h 5755222"/>
              <a:gd name="connsiteX4" fmla="*/ 5758165 w 5758165"/>
              <a:gd name="connsiteY4" fmla="*/ 311 h 5755222"/>
              <a:gd name="connsiteX5" fmla="*/ 5753402 w 5758165"/>
              <a:gd name="connsiteY5" fmla="*/ 2044535 h 5755222"/>
              <a:gd name="connsiteX6" fmla="*/ 5753402 w 5758165"/>
              <a:gd name="connsiteY6" fmla="*/ 3704516 h 5755222"/>
              <a:gd name="connsiteX7" fmla="*/ 5754005 w 5758165"/>
              <a:gd name="connsiteY7" fmla="*/ 5755222 h 5755222"/>
              <a:gd name="connsiteX8" fmla="*/ 3708867 w 5758165"/>
              <a:gd name="connsiteY8" fmla="*/ 5749051 h 5755222"/>
              <a:gd name="connsiteX9" fmla="*/ 2048885 w 5758165"/>
              <a:gd name="connsiteY9" fmla="*/ 5749051 h 5755222"/>
              <a:gd name="connsiteX10" fmla="*/ 4350 w 5758165"/>
              <a:gd name="connsiteY10" fmla="*/ 3704516 h 5755222"/>
              <a:gd name="connsiteX11" fmla="*/ 4350 w 5758165"/>
              <a:gd name="connsiteY11" fmla="*/ 2044535 h 5755222"/>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5754005 w 5758165"/>
              <a:gd name="connsiteY7" fmla="*/ 5755222 h 5763339"/>
              <a:gd name="connsiteX8" fmla="*/ 3708867 w 5758165"/>
              <a:gd name="connsiteY8" fmla="*/ 5749051 h 5763339"/>
              <a:gd name="connsiteX9" fmla="*/ 2287010 w 5758165"/>
              <a:gd name="connsiteY9" fmla="*/ 5763339 h 5763339"/>
              <a:gd name="connsiteX10" fmla="*/ 4350 w 5758165"/>
              <a:gd name="connsiteY10" fmla="*/ 3704516 h 5763339"/>
              <a:gd name="connsiteX11" fmla="*/ 4350 w 5758165"/>
              <a:gd name="connsiteY11" fmla="*/ 2044535 h 5763339"/>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5754005 w 5758165"/>
              <a:gd name="connsiteY7" fmla="*/ 5755222 h 5763339"/>
              <a:gd name="connsiteX8" fmla="*/ 3708867 w 5758165"/>
              <a:gd name="connsiteY8" fmla="*/ 5749051 h 5763339"/>
              <a:gd name="connsiteX9" fmla="*/ 2287010 w 5758165"/>
              <a:gd name="connsiteY9" fmla="*/ 5763339 h 5763339"/>
              <a:gd name="connsiteX10" fmla="*/ 13875 w 5758165"/>
              <a:gd name="connsiteY10" fmla="*/ 3740235 h 5763339"/>
              <a:gd name="connsiteX11" fmla="*/ 4350 w 5758165"/>
              <a:gd name="connsiteY11" fmla="*/ 2044535 h 5763339"/>
              <a:gd name="connsiteX0" fmla="*/ 4350 w 5758165"/>
              <a:gd name="connsiteY0" fmla="*/ 2044535 h 5756195"/>
              <a:gd name="connsiteX1" fmla="*/ 0 w 5758165"/>
              <a:gd name="connsiteY1" fmla="*/ 1284 h 5756195"/>
              <a:gd name="connsiteX2" fmla="*/ 2048885 w 5758165"/>
              <a:gd name="connsiteY2" fmla="*/ 0 h 5756195"/>
              <a:gd name="connsiteX3" fmla="*/ 3708867 w 5758165"/>
              <a:gd name="connsiteY3" fmla="*/ 0 h 5756195"/>
              <a:gd name="connsiteX4" fmla="*/ 5758165 w 5758165"/>
              <a:gd name="connsiteY4" fmla="*/ 311 h 5756195"/>
              <a:gd name="connsiteX5" fmla="*/ 5753402 w 5758165"/>
              <a:gd name="connsiteY5" fmla="*/ 2044535 h 5756195"/>
              <a:gd name="connsiteX6" fmla="*/ 5753402 w 5758165"/>
              <a:gd name="connsiteY6" fmla="*/ 3704516 h 5756195"/>
              <a:gd name="connsiteX7" fmla="*/ 5754005 w 5758165"/>
              <a:gd name="connsiteY7" fmla="*/ 5755222 h 5756195"/>
              <a:gd name="connsiteX8" fmla="*/ 3708867 w 5758165"/>
              <a:gd name="connsiteY8" fmla="*/ 5749051 h 5756195"/>
              <a:gd name="connsiteX9" fmla="*/ 2372735 w 5758165"/>
              <a:gd name="connsiteY9" fmla="*/ 5756195 h 5756195"/>
              <a:gd name="connsiteX10" fmla="*/ 13875 w 5758165"/>
              <a:gd name="connsiteY10" fmla="*/ 3740235 h 5756195"/>
              <a:gd name="connsiteX11" fmla="*/ 4350 w 5758165"/>
              <a:gd name="connsiteY11" fmla="*/ 2044535 h 5756195"/>
              <a:gd name="connsiteX0" fmla="*/ 9525 w 5763340"/>
              <a:gd name="connsiteY0" fmla="*/ 2044535 h 5756195"/>
              <a:gd name="connsiteX1" fmla="*/ 5175 w 5763340"/>
              <a:gd name="connsiteY1" fmla="*/ 1284 h 5756195"/>
              <a:gd name="connsiteX2" fmla="*/ 2054060 w 5763340"/>
              <a:gd name="connsiteY2" fmla="*/ 0 h 5756195"/>
              <a:gd name="connsiteX3" fmla="*/ 3714042 w 5763340"/>
              <a:gd name="connsiteY3" fmla="*/ 0 h 5756195"/>
              <a:gd name="connsiteX4" fmla="*/ 5763340 w 5763340"/>
              <a:gd name="connsiteY4" fmla="*/ 311 h 5756195"/>
              <a:gd name="connsiteX5" fmla="*/ 5758577 w 5763340"/>
              <a:gd name="connsiteY5" fmla="*/ 2044535 h 5756195"/>
              <a:gd name="connsiteX6" fmla="*/ 5758577 w 5763340"/>
              <a:gd name="connsiteY6" fmla="*/ 3704516 h 5756195"/>
              <a:gd name="connsiteX7" fmla="*/ 5759180 w 5763340"/>
              <a:gd name="connsiteY7" fmla="*/ 5755222 h 5756195"/>
              <a:gd name="connsiteX8" fmla="*/ 3714042 w 5763340"/>
              <a:gd name="connsiteY8" fmla="*/ 5749051 h 5756195"/>
              <a:gd name="connsiteX9" fmla="*/ 2377910 w 5763340"/>
              <a:gd name="connsiteY9" fmla="*/ 5756195 h 5756195"/>
              <a:gd name="connsiteX10" fmla="*/ 0 w 5763340"/>
              <a:gd name="connsiteY10" fmla="*/ 3825960 h 5756195"/>
              <a:gd name="connsiteX11" fmla="*/ 9525 w 5763340"/>
              <a:gd name="connsiteY11" fmla="*/ 2044535 h 5756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63340" h="5756195">
                <a:moveTo>
                  <a:pt x="9525" y="2044535"/>
                </a:moveTo>
                <a:lnTo>
                  <a:pt x="5175" y="1284"/>
                </a:lnTo>
                <a:lnTo>
                  <a:pt x="2054060" y="0"/>
                </a:lnTo>
                <a:lnTo>
                  <a:pt x="3714042" y="0"/>
                </a:lnTo>
                <a:lnTo>
                  <a:pt x="5763340" y="311"/>
                </a:lnTo>
                <a:cubicBezTo>
                  <a:pt x="5762546" y="679338"/>
                  <a:pt x="5759371" y="1365508"/>
                  <a:pt x="5758577" y="2044535"/>
                </a:cubicBezTo>
                <a:lnTo>
                  <a:pt x="5758577" y="3704516"/>
                </a:lnTo>
                <a:lnTo>
                  <a:pt x="5759180" y="5755222"/>
                </a:lnTo>
                <a:lnTo>
                  <a:pt x="3714042" y="5749051"/>
                </a:lnTo>
                <a:lnTo>
                  <a:pt x="2377910" y="5756195"/>
                </a:lnTo>
                <a:cubicBezTo>
                  <a:pt x="1248744" y="5756195"/>
                  <a:pt x="0" y="4955126"/>
                  <a:pt x="0" y="3825960"/>
                </a:cubicBezTo>
                <a:lnTo>
                  <a:pt x="9525" y="2044535"/>
                </a:lnTo>
                <a:close/>
              </a:path>
            </a:pathLst>
          </a:custGeom>
        </p:spPr>
        <p:txBody>
          <a:bodyPr/>
          <a:lstStyle/>
          <a:p>
            <a:r>
              <a:rPr lang="en-US"/>
              <a:t>Drag picture to placeholder or click icon to add</a:t>
            </a:r>
            <a:endParaRPr lang="en-GB"/>
          </a:p>
        </p:txBody>
      </p:sp>
    </p:spTree>
    <p:extLst>
      <p:ext uri="{BB962C8B-B14F-4D97-AF65-F5344CB8AC3E}">
        <p14:creationId xmlns:p14="http://schemas.microsoft.com/office/powerpoint/2010/main" val="1075639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Title, 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6175063" y="2696633"/>
            <a:ext cx="5570851" cy="496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a:xfrm>
            <a:off x="6175062" y="704045"/>
            <a:ext cx="5570851" cy="1343571"/>
          </a:xfrm>
        </p:spPr>
        <p:txBody>
          <a:bodyPr/>
          <a:lstStyle/>
          <a:p>
            <a:r>
              <a:rPr lang="en-US"/>
              <a:t>Click to edit Master title style</a:t>
            </a:r>
            <a:endParaRPr lang="en-GB" dirty="0"/>
          </a:p>
        </p:txBody>
      </p:sp>
      <p:sp>
        <p:nvSpPr>
          <p:cNvPr id="7" name="Picture Placeholder 9"/>
          <p:cNvSpPr>
            <a:spLocks noGrp="1"/>
          </p:cNvSpPr>
          <p:nvPr>
            <p:ph type="pic" sz="quarter" idx="13"/>
          </p:nvPr>
        </p:nvSpPr>
        <p:spPr>
          <a:xfrm>
            <a:off x="-12879" y="-6765"/>
            <a:ext cx="5762927" cy="7666788"/>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656823 w 5758165"/>
              <a:gd name="connsiteY9" fmla="*/ 5195260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61 w 5758165"/>
              <a:gd name="connsiteY9" fmla="*/ 5738185 h 5749051"/>
              <a:gd name="connsiteX10" fmla="*/ 4350 w 5758165"/>
              <a:gd name="connsiteY10" fmla="*/ 3704516 h 5749051"/>
              <a:gd name="connsiteX11" fmla="*/ 4350 w 5758165"/>
              <a:gd name="connsiteY11" fmla="*/ 2044535 h 5749051"/>
              <a:gd name="connsiteX0" fmla="*/ 4350 w 5758165"/>
              <a:gd name="connsiteY0" fmla="*/ 2044535 h 5750091"/>
              <a:gd name="connsiteX1" fmla="*/ 0 w 5758165"/>
              <a:gd name="connsiteY1" fmla="*/ 1284 h 5750091"/>
              <a:gd name="connsiteX2" fmla="*/ 2048885 w 5758165"/>
              <a:gd name="connsiteY2" fmla="*/ 0 h 5750091"/>
              <a:gd name="connsiteX3" fmla="*/ 3708867 w 5758165"/>
              <a:gd name="connsiteY3" fmla="*/ 0 h 5750091"/>
              <a:gd name="connsiteX4" fmla="*/ 5758165 w 5758165"/>
              <a:gd name="connsiteY4" fmla="*/ 311 h 5750091"/>
              <a:gd name="connsiteX5" fmla="*/ 5753402 w 5758165"/>
              <a:gd name="connsiteY5" fmla="*/ 2044535 h 5750091"/>
              <a:gd name="connsiteX6" fmla="*/ 5753402 w 5758165"/>
              <a:gd name="connsiteY6" fmla="*/ 3704516 h 5750091"/>
              <a:gd name="connsiteX7" fmla="*/ 3708867 w 5758165"/>
              <a:gd name="connsiteY7" fmla="*/ 5749051 h 5750091"/>
              <a:gd name="connsiteX8" fmla="*/ 2048885 w 5758165"/>
              <a:gd name="connsiteY8" fmla="*/ 5749051 h 5750091"/>
              <a:gd name="connsiteX9" fmla="*/ 6743 w 5758165"/>
              <a:gd name="connsiteY9" fmla="*/ 5750091 h 5750091"/>
              <a:gd name="connsiteX10" fmla="*/ 4350 w 5758165"/>
              <a:gd name="connsiteY10" fmla="*/ 3704516 h 5750091"/>
              <a:gd name="connsiteX11" fmla="*/ 4350 w 5758165"/>
              <a:gd name="connsiteY11" fmla="*/ 2044535 h 5750091"/>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3194517 w 5758165"/>
              <a:gd name="connsiteY7" fmla="*/ 5763339 h 5763339"/>
              <a:gd name="connsiteX8" fmla="*/ 2048885 w 5758165"/>
              <a:gd name="connsiteY8" fmla="*/ 5749051 h 5763339"/>
              <a:gd name="connsiteX9" fmla="*/ 6743 w 5758165"/>
              <a:gd name="connsiteY9" fmla="*/ 5750091 h 5763339"/>
              <a:gd name="connsiteX10" fmla="*/ 4350 w 5758165"/>
              <a:gd name="connsiteY10" fmla="*/ 3704516 h 5763339"/>
              <a:gd name="connsiteX11" fmla="*/ 4350 w 5758165"/>
              <a:gd name="connsiteY11" fmla="*/ 2044535 h 5763339"/>
              <a:gd name="connsiteX0" fmla="*/ 4350 w 5772452"/>
              <a:gd name="connsiteY0" fmla="*/ 2044535 h 5763339"/>
              <a:gd name="connsiteX1" fmla="*/ 0 w 5772452"/>
              <a:gd name="connsiteY1" fmla="*/ 1284 h 5763339"/>
              <a:gd name="connsiteX2" fmla="*/ 2048885 w 5772452"/>
              <a:gd name="connsiteY2" fmla="*/ 0 h 5763339"/>
              <a:gd name="connsiteX3" fmla="*/ 3708867 w 5772452"/>
              <a:gd name="connsiteY3" fmla="*/ 0 h 5763339"/>
              <a:gd name="connsiteX4" fmla="*/ 5758165 w 5772452"/>
              <a:gd name="connsiteY4" fmla="*/ 311 h 5763339"/>
              <a:gd name="connsiteX5" fmla="*/ 5753402 w 5772452"/>
              <a:gd name="connsiteY5" fmla="*/ 2044535 h 5763339"/>
              <a:gd name="connsiteX6" fmla="*/ 5772452 w 5772452"/>
              <a:gd name="connsiteY6" fmla="*/ 3890254 h 5763339"/>
              <a:gd name="connsiteX7" fmla="*/ 3194517 w 5772452"/>
              <a:gd name="connsiteY7" fmla="*/ 5763339 h 5763339"/>
              <a:gd name="connsiteX8" fmla="*/ 2048885 w 5772452"/>
              <a:gd name="connsiteY8" fmla="*/ 5749051 h 5763339"/>
              <a:gd name="connsiteX9" fmla="*/ 6743 w 5772452"/>
              <a:gd name="connsiteY9" fmla="*/ 5750091 h 5763339"/>
              <a:gd name="connsiteX10" fmla="*/ 4350 w 5772452"/>
              <a:gd name="connsiteY10" fmla="*/ 3704516 h 5763339"/>
              <a:gd name="connsiteX11" fmla="*/ 4350 w 5772452"/>
              <a:gd name="connsiteY11" fmla="*/ 2044535 h 5763339"/>
              <a:gd name="connsiteX0" fmla="*/ 4350 w 5762927"/>
              <a:gd name="connsiteY0" fmla="*/ 2044535 h 5763339"/>
              <a:gd name="connsiteX1" fmla="*/ 0 w 5762927"/>
              <a:gd name="connsiteY1" fmla="*/ 1284 h 5763339"/>
              <a:gd name="connsiteX2" fmla="*/ 2048885 w 5762927"/>
              <a:gd name="connsiteY2" fmla="*/ 0 h 5763339"/>
              <a:gd name="connsiteX3" fmla="*/ 3708867 w 5762927"/>
              <a:gd name="connsiteY3" fmla="*/ 0 h 5763339"/>
              <a:gd name="connsiteX4" fmla="*/ 5758165 w 5762927"/>
              <a:gd name="connsiteY4" fmla="*/ 311 h 5763339"/>
              <a:gd name="connsiteX5" fmla="*/ 5753402 w 5762927"/>
              <a:gd name="connsiteY5" fmla="*/ 2044535 h 5763339"/>
              <a:gd name="connsiteX6" fmla="*/ 5762927 w 5762927"/>
              <a:gd name="connsiteY6" fmla="*/ 3883111 h 5763339"/>
              <a:gd name="connsiteX7" fmla="*/ 3194517 w 5762927"/>
              <a:gd name="connsiteY7" fmla="*/ 5763339 h 5763339"/>
              <a:gd name="connsiteX8" fmla="*/ 2048885 w 5762927"/>
              <a:gd name="connsiteY8" fmla="*/ 5749051 h 5763339"/>
              <a:gd name="connsiteX9" fmla="*/ 6743 w 5762927"/>
              <a:gd name="connsiteY9" fmla="*/ 5750091 h 5763339"/>
              <a:gd name="connsiteX10" fmla="*/ 4350 w 5762927"/>
              <a:gd name="connsiteY10" fmla="*/ 3704516 h 5763339"/>
              <a:gd name="connsiteX11" fmla="*/ 4350 w 5762927"/>
              <a:gd name="connsiteY11" fmla="*/ 2044535 h 5763339"/>
              <a:gd name="connsiteX0" fmla="*/ 4350 w 5762927"/>
              <a:gd name="connsiteY0" fmla="*/ 2044535 h 5750091"/>
              <a:gd name="connsiteX1" fmla="*/ 0 w 5762927"/>
              <a:gd name="connsiteY1" fmla="*/ 1284 h 5750091"/>
              <a:gd name="connsiteX2" fmla="*/ 2048885 w 5762927"/>
              <a:gd name="connsiteY2" fmla="*/ 0 h 5750091"/>
              <a:gd name="connsiteX3" fmla="*/ 3708867 w 5762927"/>
              <a:gd name="connsiteY3" fmla="*/ 0 h 5750091"/>
              <a:gd name="connsiteX4" fmla="*/ 5758165 w 5762927"/>
              <a:gd name="connsiteY4" fmla="*/ 311 h 5750091"/>
              <a:gd name="connsiteX5" fmla="*/ 5753402 w 5762927"/>
              <a:gd name="connsiteY5" fmla="*/ 2044535 h 5750091"/>
              <a:gd name="connsiteX6" fmla="*/ 5762927 w 5762927"/>
              <a:gd name="connsiteY6" fmla="*/ 3883111 h 5750091"/>
              <a:gd name="connsiteX7" fmla="*/ 3270717 w 5762927"/>
              <a:gd name="connsiteY7" fmla="*/ 5741908 h 5750091"/>
              <a:gd name="connsiteX8" fmla="*/ 2048885 w 5762927"/>
              <a:gd name="connsiteY8" fmla="*/ 5749051 h 5750091"/>
              <a:gd name="connsiteX9" fmla="*/ 6743 w 5762927"/>
              <a:gd name="connsiteY9" fmla="*/ 5750091 h 5750091"/>
              <a:gd name="connsiteX10" fmla="*/ 4350 w 5762927"/>
              <a:gd name="connsiteY10" fmla="*/ 3704516 h 5750091"/>
              <a:gd name="connsiteX11" fmla="*/ 4350 w 5762927"/>
              <a:gd name="connsiteY11" fmla="*/ 2044535 h 575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62927" h="5750091">
                <a:moveTo>
                  <a:pt x="4350" y="2044535"/>
                </a:moveTo>
                <a:lnTo>
                  <a:pt x="0" y="1284"/>
                </a:lnTo>
                <a:lnTo>
                  <a:pt x="2048885" y="0"/>
                </a:lnTo>
                <a:lnTo>
                  <a:pt x="3708867" y="0"/>
                </a:lnTo>
                <a:lnTo>
                  <a:pt x="5758165" y="311"/>
                </a:lnTo>
                <a:cubicBezTo>
                  <a:pt x="5757371" y="679338"/>
                  <a:pt x="5754196" y="1365508"/>
                  <a:pt x="5753402" y="2044535"/>
                </a:cubicBezTo>
                <a:lnTo>
                  <a:pt x="5762927" y="3883111"/>
                </a:lnTo>
                <a:cubicBezTo>
                  <a:pt x="5762927" y="5012277"/>
                  <a:pt x="4399883" y="5741908"/>
                  <a:pt x="3270717" y="5741908"/>
                </a:cubicBezTo>
                <a:lnTo>
                  <a:pt x="2048885" y="5749051"/>
                </a:lnTo>
                <a:lnTo>
                  <a:pt x="6743" y="5750091"/>
                </a:lnTo>
                <a:cubicBezTo>
                  <a:pt x="6739" y="5072201"/>
                  <a:pt x="4354" y="4382406"/>
                  <a:pt x="4350" y="3704516"/>
                </a:cubicBezTo>
                <a:lnTo>
                  <a:pt x="4350" y="2044535"/>
                </a:lnTo>
                <a:close/>
              </a:path>
            </a:pathLst>
          </a:custGeom>
          <a:noFill/>
        </p:spPr>
        <p:txBody>
          <a:bodyPr/>
          <a:lstStyle/>
          <a:p>
            <a:r>
              <a:rPr lang="en-US"/>
              <a:t>Drag picture to placeholder or click icon to add</a:t>
            </a:r>
            <a:endParaRPr lang="en-GB"/>
          </a:p>
        </p:txBody>
      </p:sp>
    </p:spTree>
    <p:extLst>
      <p:ext uri="{BB962C8B-B14F-4D97-AF65-F5344CB8AC3E}">
        <p14:creationId xmlns:p14="http://schemas.microsoft.com/office/powerpoint/2010/main" val="2366790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and Image">
    <p:spTree>
      <p:nvGrpSpPr>
        <p:cNvPr id="1" name=""/>
        <p:cNvGrpSpPr/>
        <p:nvPr/>
      </p:nvGrpSpPr>
      <p:grpSpPr>
        <a:xfrm>
          <a:off x="0" y="0"/>
          <a:ext cx="0" cy="0"/>
          <a:chOff x="0" y="0"/>
          <a:chExt cx="0" cy="0"/>
        </a:xfrm>
      </p:grpSpPr>
      <p:sp>
        <p:nvSpPr>
          <p:cNvPr id="3" name="Content Placeholder 2"/>
          <p:cNvSpPr>
            <a:spLocks noGrp="1"/>
          </p:cNvSpPr>
          <p:nvPr>
            <p:ph idx="1"/>
          </p:nvPr>
        </p:nvSpPr>
        <p:spPr>
          <a:xfrm>
            <a:off x="360519" y="755653"/>
            <a:ext cx="5087537" cy="6085415"/>
          </a:xfrm>
        </p:spPr>
        <p:txBody>
          <a:bodyPr anchor="ctr" anchorCtr="0"/>
          <a:lstStyle>
            <a:lvl1pPr marL="128588" indent="-128588">
              <a:lnSpc>
                <a:spcPct val="95000"/>
              </a:lnSpc>
              <a:spcBef>
                <a:spcPts val="0"/>
              </a:spcBef>
              <a:defRPr sz="2400">
                <a:solidFill>
                  <a:schemeClr val="accent1"/>
                </a:solidFill>
              </a:defRPr>
            </a:lvl1pPr>
            <a:lvl2pPr marL="128588" indent="-128588">
              <a:lnSpc>
                <a:spcPct val="95000"/>
              </a:lnSpc>
              <a:spcBef>
                <a:spcPts val="0"/>
              </a:spcBef>
              <a:buNone/>
              <a:defRPr sz="2400" b="0">
                <a:solidFill>
                  <a:schemeClr val="accent1"/>
                </a:solidFill>
              </a:defRPr>
            </a:lvl2pPr>
            <a:lvl3pPr marL="128588" indent="-128588">
              <a:lnSpc>
                <a:spcPct val="95000"/>
              </a:lnSpc>
              <a:spcBef>
                <a:spcPts val="0"/>
              </a:spcBef>
              <a:buNone/>
              <a:defRPr sz="2400" b="0">
                <a:solidFill>
                  <a:schemeClr val="accent1"/>
                </a:solidFill>
              </a:defRPr>
            </a:lvl3pPr>
            <a:lvl4pPr marL="128588" indent="-128588">
              <a:lnSpc>
                <a:spcPct val="95000"/>
              </a:lnSpc>
              <a:spcBef>
                <a:spcPts val="0"/>
              </a:spcBef>
              <a:buNone/>
              <a:defRPr sz="2400" b="0">
                <a:solidFill>
                  <a:schemeClr val="accent1"/>
                </a:solidFill>
              </a:defRPr>
            </a:lvl4pPr>
            <a:lvl5pPr marL="128588" indent="-128588">
              <a:lnSpc>
                <a:spcPct val="95000"/>
              </a:lnSpc>
              <a:spcBef>
                <a:spcPts val="0"/>
              </a:spcBef>
              <a:buNone/>
              <a:defRPr sz="2400" b="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Picture Placeholder 9"/>
          <p:cNvSpPr>
            <a:spLocks noGrp="1"/>
          </p:cNvSpPr>
          <p:nvPr>
            <p:ph type="pic" sz="quarter" idx="14"/>
          </p:nvPr>
        </p:nvSpPr>
        <p:spPr>
          <a:xfrm>
            <a:off x="6441540" y="-6764"/>
            <a:ext cx="5763340" cy="7674927"/>
          </a:xfrm>
          <a:custGeom>
            <a:avLst/>
            <a:gdLst>
              <a:gd name="connsiteX0" fmla="*/ 0 w 5749052"/>
              <a:gd name="connsiteY0" fmla="*/ 2044535 h 5749051"/>
              <a:gd name="connsiteX1" fmla="*/ 2044535 w 5749052"/>
              <a:gd name="connsiteY1" fmla="*/ 0 h 5749051"/>
              <a:gd name="connsiteX2" fmla="*/ 3704517 w 5749052"/>
              <a:gd name="connsiteY2" fmla="*/ 0 h 5749051"/>
              <a:gd name="connsiteX3" fmla="*/ 5749052 w 5749052"/>
              <a:gd name="connsiteY3" fmla="*/ 2044535 h 5749051"/>
              <a:gd name="connsiteX4" fmla="*/ 5749052 w 5749052"/>
              <a:gd name="connsiteY4" fmla="*/ 3704516 h 5749051"/>
              <a:gd name="connsiteX5" fmla="*/ 3704517 w 5749052"/>
              <a:gd name="connsiteY5" fmla="*/ 5749051 h 5749051"/>
              <a:gd name="connsiteX6" fmla="*/ 2044535 w 5749052"/>
              <a:gd name="connsiteY6" fmla="*/ 5749051 h 5749051"/>
              <a:gd name="connsiteX7" fmla="*/ 0 w 5749052"/>
              <a:gd name="connsiteY7" fmla="*/ 3704516 h 5749051"/>
              <a:gd name="connsiteX8" fmla="*/ 0 w 5749052"/>
              <a:gd name="connsiteY8"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0 w 5749052"/>
              <a:gd name="connsiteY0" fmla="*/ 2044535 h 5749051"/>
              <a:gd name="connsiteX1" fmla="*/ 588917 w 5749052"/>
              <a:gd name="connsiteY1" fmla="*/ 610381 h 5749051"/>
              <a:gd name="connsiteX2" fmla="*/ 2044535 w 5749052"/>
              <a:gd name="connsiteY2" fmla="*/ 0 h 5749051"/>
              <a:gd name="connsiteX3" fmla="*/ 3704517 w 5749052"/>
              <a:gd name="connsiteY3" fmla="*/ 0 h 5749051"/>
              <a:gd name="connsiteX4" fmla="*/ 5749052 w 5749052"/>
              <a:gd name="connsiteY4" fmla="*/ 2044535 h 5749051"/>
              <a:gd name="connsiteX5" fmla="*/ 5749052 w 5749052"/>
              <a:gd name="connsiteY5" fmla="*/ 3704516 h 5749051"/>
              <a:gd name="connsiteX6" fmla="*/ 3704517 w 5749052"/>
              <a:gd name="connsiteY6" fmla="*/ 5749051 h 5749051"/>
              <a:gd name="connsiteX7" fmla="*/ 2044535 w 5749052"/>
              <a:gd name="connsiteY7" fmla="*/ 5749051 h 5749051"/>
              <a:gd name="connsiteX8" fmla="*/ 0 w 5749052"/>
              <a:gd name="connsiteY8" fmla="*/ 3704516 h 5749051"/>
              <a:gd name="connsiteX9" fmla="*/ 0 w 5749052"/>
              <a:gd name="connsiteY9" fmla="*/ 2044535 h 5749051"/>
              <a:gd name="connsiteX0" fmla="*/ 235331 w 5984383"/>
              <a:gd name="connsiteY0" fmla="*/ 2044535 h 5749051"/>
              <a:gd name="connsiteX1" fmla="*/ 0 w 5984383"/>
              <a:gd name="connsiteY1" fmla="*/ 17953 h 5749051"/>
              <a:gd name="connsiteX2" fmla="*/ 2279866 w 5984383"/>
              <a:gd name="connsiteY2" fmla="*/ 0 h 5749051"/>
              <a:gd name="connsiteX3" fmla="*/ 3939848 w 5984383"/>
              <a:gd name="connsiteY3" fmla="*/ 0 h 5749051"/>
              <a:gd name="connsiteX4" fmla="*/ 5984383 w 5984383"/>
              <a:gd name="connsiteY4" fmla="*/ 2044535 h 5749051"/>
              <a:gd name="connsiteX5" fmla="*/ 5984383 w 5984383"/>
              <a:gd name="connsiteY5" fmla="*/ 3704516 h 5749051"/>
              <a:gd name="connsiteX6" fmla="*/ 3939848 w 5984383"/>
              <a:gd name="connsiteY6" fmla="*/ 5749051 h 5749051"/>
              <a:gd name="connsiteX7" fmla="*/ 2279866 w 5984383"/>
              <a:gd name="connsiteY7" fmla="*/ 5749051 h 5749051"/>
              <a:gd name="connsiteX8" fmla="*/ 235331 w 5984383"/>
              <a:gd name="connsiteY8" fmla="*/ 3704516 h 5749051"/>
              <a:gd name="connsiteX9" fmla="*/ 235331 w 5984383"/>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753402 w 5753402"/>
              <a:gd name="connsiteY4" fmla="*/ 2044535 h 5749051"/>
              <a:gd name="connsiteX5" fmla="*/ 5753402 w 5753402"/>
              <a:gd name="connsiteY5" fmla="*/ 3704516 h 5749051"/>
              <a:gd name="connsiteX6" fmla="*/ 3708867 w 5753402"/>
              <a:gd name="connsiteY6" fmla="*/ 5749051 h 5749051"/>
              <a:gd name="connsiteX7" fmla="*/ 2048885 w 5753402"/>
              <a:gd name="connsiteY7" fmla="*/ 5749051 h 5749051"/>
              <a:gd name="connsiteX8" fmla="*/ 4350 w 5753402"/>
              <a:gd name="connsiteY8" fmla="*/ 3704516 h 5749051"/>
              <a:gd name="connsiteX9" fmla="*/ 4350 w 5753402"/>
              <a:gd name="connsiteY9"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3402"/>
              <a:gd name="connsiteY0" fmla="*/ 2044535 h 5749051"/>
              <a:gd name="connsiteX1" fmla="*/ 0 w 5753402"/>
              <a:gd name="connsiteY1" fmla="*/ 1284 h 5749051"/>
              <a:gd name="connsiteX2" fmla="*/ 2048885 w 5753402"/>
              <a:gd name="connsiteY2" fmla="*/ 0 h 5749051"/>
              <a:gd name="connsiteX3" fmla="*/ 3708867 w 5753402"/>
              <a:gd name="connsiteY3" fmla="*/ 0 h 5749051"/>
              <a:gd name="connsiteX4" fmla="*/ 5229527 w 5753402"/>
              <a:gd name="connsiteY4" fmla="*/ 678968 h 5749051"/>
              <a:gd name="connsiteX5" fmla="*/ 5753402 w 5753402"/>
              <a:gd name="connsiteY5" fmla="*/ 2044535 h 5749051"/>
              <a:gd name="connsiteX6" fmla="*/ 5753402 w 5753402"/>
              <a:gd name="connsiteY6" fmla="*/ 3704516 h 5749051"/>
              <a:gd name="connsiteX7" fmla="*/ 3708867 w 5753402"/>
              <a:gd name="connsiteY7" fmla="*/ 5749051 h 5749051"/>
              <a:gd name="connsiteX8" fmla="*/ 2048885 w 5753402"/>
              <a:gd name="connsiteY8" fmla="*/ 5749051 h 5749051"/>
              <a:gd name="connsiteX9" fmla="*/ 4350 w 5753402"/>
              <a:gd name="connsiteY9" fmla="*/ 3704516 h 5749051"/>
              <a:gd name="connsiteX10" fmla="*/ 4350 w 5753402"/>
              <a:gd name="connsiteY10" fmla="*/ 2044535 h 5749051"/>
              <a:gd name="connsiteX0" fmla="*/ 4350 w 5755783"/>
              <a:gd name="connsiteY0" fmla="*/ 2044535 h 5749051"/>
              <a:gd name="connsiteX1" fmla="*/ 0 w 5755783"/>
              <a:gd name="connsiteY1" fmla="*/ 1284 h 5749051"/>
              <a:gd name="connsiteX2" fmla="*/ 2048885 w 5755783"/>
              <a:gd name="connsiteY2" fmla="*/ 0 h 5749051"/>
              <a:gd name="connsiteX3" fmla="*/ 3708867 w 5755783"/>
              <a:gd name="connsiteY3" fmla="*/ 0 h 5749051"/>
              <a:gd name="connsiteX4" fmla="*/ 5755783 w 5755783"/>
              <a:gd name="connsiteY4" fmla="*/ 7455 h 5749051"/>
              <a:gd name="connsiteX5" fmla="*/ 5753402 w 5755783"/>
              <a:gd name="connsiteY5" fmla="*/ 2044535 h 5749051"/>
              <a:gd name="connsiteX6" fmla="*/ 5753402 w 5755783"/>
              <a:gd name="connsiteY6" fmla="*/ 3704516 h 5749051"/>
              <a:gd name="connsiteX7" fmla="*/ 3708867 w 5755783"/>
              <a:gd name="connsiteY7" fmla="*/ 5749051 h 5749051"/>
              <a:gd name="connsiteX8" fmla="*/ 2048885 w 5755783"/>
              <a:gd name="connsiteY8" fmla="*/ 5749051 h 5749051"/>
              <a:gd name="connsiteX9" fmla="*/ 4350 w 5755783"/>
              <a:gd name="connsiteY9" fmla="*/ 3704516 h 5749051"/>
              <a:gd name="connsiteX10" fmla="*/ 4350 w 5755783"/>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3708867 w 5758165"/>
              <a:gd name="connsiteY7" fmla="*/ 5749051 h 5749051"/>
              <a:gd name="connsiteX8" fmla="*/ 2048885 w 5758165"/>
              <a:gd name="connsiteY8" fmla="*/ 5749051 h 5749051"/>
              <a:gd name="connsiteX9" fmla="*/ 4350 w 5758165"/>
              <a:gd name="connsiteY9" fmla="*/ 3704516 h 5749051"/>
              <a:gd name="connsiteX10" fmla="*/ 4350 w 5758165"/>
              <a:gd name="connsiteY10"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58165"/>
              <a:gd name="connsiteY0" fmla="*/ 2044535 h 5749051"/>
              <a:gd name="connsiteX1" fmla="*/ 0 w 5758165"/>
              <a:gd name="connsiteY1" fmla="*/ 1284 h 5749051"/>
              <a:gd name="connsiteX2" fmla="*/ 2048885 w 5758165"/>
              <a:gd name="connsiteY2" fmla="*/ 0 h 5749051"/>
              <a:gd name="connsiteX3" fmla="*/ 3708867 w 5758165"/>
              <a:gd name="connsiteY3" fmla="*/ 0 h 5749051"/>
              <a:gd name="connsiteX4" fmla="*/ 5758165 w 5758165"/>
              <a:gd name="connsiteY4" fmla="*/ 311 h 5749051"/>
              <a:gd name="connsiteX5" fmla="*/ 5753402 w 5758165"/>
              <a:gd name="connsiteY5" fmla="*/ 2044535 h 5749051"/>
              <a:gd name="connsiteX6" fmla="*/ 5753402 w 5758165"/>
              <a:gd name="connsiteY6" fmla="*/ 3704516 h 5749051"/>
              <a:gd name="connsiteX7" fmla="*/ 5152488 w 5758165"/>
              <a:gd name="connsiteY7" fmla="*/ 5156623 h 5749051"/>
              <a:gd name="connsiteX8" fmla="*/ 3708867 w 5758165"/>
              <a:gd name="connsiteY8" fmla="*/ 5749051 h 5749051"/>
              <a:gd name="connsiteX9" fmla="*/ 2048885 w 5758165"/>
              <a:gd name="connsiteY9" fmla="*/ 5749051 h 5749051"/>
              <a:gd name="connsiteX10" fmla="*/ 4350 w 5758165"/>
              <a:gd name="connsiteY10" fmla="*/ 3704516 h 5749051"/>
              <a:gd name="connsiteX11" fmla="*/ 4350 w 5758165"/>
              <a:gd name="connsiteY11" fmla="*/ 2044535 h 5749051"/>
              <a:gd name="connsiteX0" fmla="*/ 4350 w 5770674"/>
              <a:gd name="connsiteY0" fmla="*/ 2044535 h 5749051"/>
              <a:gd name="connsiteX1" fmla="*/ 0 w 5770674"/>
              <a:gd name="connsiteY1" fmla="*/ 1284 h 5749051"/>
              <a:gd name="connsiteX2" fmla="*/ 2048885 w 5770674"/>
              <a:gd name="connsiteY2" fmla="*/ 0 h 5749051"/>
              <a:gd name="connsiteX3" fmla="*/ 3708867 w 5770674"/>
              <a:gd name="connsiteY3" fmla="*/ 0 h 5749051"/>
              <a:gd name="connsiteX4" fmla="*/ 5758165 w 5770674"/>
              <a:gd name="connsiteY4" fmla="*/ 311 h 5749051"/>
              <a:gd name="connsiteX5" fmla="*/ 5753402 w 5770674"/>
              <a:gd name="connsiteY5" fmla="*/ 2044535 h 5749051"/>
              <a:gd name="connsiteX6" fmla="*/ 5753402 w 5770674"/>
              <a:gd name="connsiteY6" fmla="*/ 3704516 h 5749051"/>
              <a:gd name="connsiteX7" fmla="*/ 5770674 w 5770674"/>
              <a:gd name="connsiteY7" fmla="*/ 5736172 h 5749051"/>
              <a:gd name="connsiteX8" fmla="*/ 3708867 w 5770674"/>
              <a:gd name="connsiteY8" fmla="*/ 5749051 h 5749051"/>
              <a:gd name="connsiteX9" fmla="*/ 2048885 w 5770674"/>
              <a:gd name="connsiteY9" fmla="*/ 5749051 h 5749051"/>
              <a:gd name="connsiteX10" fmla="*/ 4350 w 5770674"/>
              <a:gd name="connsiteY10" fmla="*/ 3704516 h 5749051"/>
              <a:gd name="connsiteX11" fmla="*/ 4350 w 5770674"/>
              <a:gd name="connsiteY11" fmla="*/ 2044535 h 5749051"/>
              <a:gd name="connsiteX0" fmla="*/ 4350 w 5758165"/>
              <a:gd name="connsiteY0" fmla="*/ 2044535 h 5755222"/>
              <a:gd name="connsiteX1" fmla="*/ 0 w 5758165"/>
              <a:gd name="connsiteY1" fmla="*/ 1284 h 5755222"/>
              <a:gd name="connsiteX2" fmla="*/ 2048885 w 5758165"/>
              <a:gd name="connsiteY2" fmla="*/ 0 h 5755222"/>
              <a:gd name="connsiteX3" fmla="*/ 3708867 w 5758165"/>
              <a:gd name="connsiteY3" fmla="*/ 0 h 5755222"/>
              <a:gd name="connsiteX4" fmla="*/ 5758165 w 5758165"/>
              <a:gd name="connsiteY4" fmla="*/ 311 h 5755222"/>
              <a:gd name="connsiteX5" fmla="*/ 5753402 w 5758165"/>
              <a:gd name="connsiteY5" fmla="*/ 2044535 h 5755222"/>
              <a:gd name="connsiteX6" fmla="*/ 5753402 w 5758165"/>
              <a:gd name="connsiteY6" fmla="*/ 3704516 h 5755222"/>
              <a:gd name="connsiteX7" fmla="*/ 5754005 w 5758165"/>
              <a:gd name="connsiteY7" fmla="*/ 5755222 h 5755222"/>
              <a:gd name="connsiteX8" fmla="*/ 3708867 w 5758165"/>
              <a:gd name="connsiteY8" fmla="*/ 5749051 h 5755222"/>
              <a:gd name="connsiteX9" fmla="*/ 2048885 w 5758165"/>
              <a:gd name="connsiteY9" fmla="*/ 5749051 h 5755222"/>
              <a:gd name="connsiteX10" fmla="*/ 4350 w 5758165"/>
              <a:gd name="connsiteY10" fmla="*/ 3704516 h 5755222"/>
              <a:gd name="connsiteX11" fmla="*/ 4350 w 5758165"/>
              <a:gd name="connsiteY11" fmla="*/ 2044535 h 5755222"/>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5754005 w 5758165"/>
              <a:gd name="connsiteY7" fmla="*/ 5755222 h 5763339"/>
              <a:gd name="connsiteX8" fmla="*/ 3708867 w 5758165"/>
              <a:gd name="connsiteY8" fmla="*/ 5749051 h 5763339"/>
              <a:gd name="connsiteX9" fmla="*/ 2287010 w 5758165"/>
              <a:gd name="connsiteY9" fmla="*/ 5763339 h 5763339"/>
              <a:gd name="connsiteX10" fmla="*/ 4350 w 5758165"/>
              <a:gd name="connsiteY10" fmla="*/ 3704516 h 5763339"/>
              <a:gd name="connsiteX11" fmla="*/ 4350 w 5758165"/>
              <a:gd name="connsiteY11" fmla="*/ 2044535 h 5763339"/>
              <a:gd name="connsiteX0" fmla="*/ 4350 w 5758165"/>
              <a:gd name="connsiteY0" fmla="*/ 2044535 h 5763339"/>
              <a:gd name="connsiteX1" fmla="*/ 0 w 5758165"/>
              <a:gd name="connsiteY1" fmla="*/ 1284 h 5763339"/>
              <a:gd name="connsiteX2" fmla="*/ 2048885 w 5758165"/>
              <a:gd name="connsiteY2" fmla="*/ 0 h 5763339"/>
              <a:gd name="connsiteX3" fmla="*/ 3708867 w 5758165"/>
              <a:gd name="connsiteY3" fmla="*/ 0 h 5763339"/>
              <a:gd name="connsiteX4" fmla="*/ 5758165 w 5758165"/>
              <a:gd name="connsiteY4" fmla="*/ 311 h 5763339"/>
              <a:gd name="connsiteX5" fmla="*/ 5753402 w 5758165"/>
              <a:gd name="connsiteY5" fmla="*/ 2044535 h 5763339"/>
              <a:gd name="connsiteX6" fmla="*/ 5753402 w 5758165"/>
              <a:gd name="connsiteY6" fmla="*/ 3704516 h 5763339"/>
              <a:gd name="connsiteX7" fmla="*/ 5754005 w 5758165"/>
              <a:gd name="connsiteY7" fmla="*/ 5755222 h 5763339"/>
              <a:gd name="connsiteX8" fmla="*/ 3708867 w 5758165"/>
              <a:gd name="connsiteY8" fmla="*/ 5749051 h 5763339"/>
              <a:gd name="connsiteX9" fmla="*/ 2287010 w 5758165"/>
              <a:gd name="connsiteY9" fmla="*/ 5763339 h 5763339"/>
              <a:gd name="connsiteX10" fmla="*/ 13875 w 5758165"/>
              <a:gd name="connsiteY10" fmla="*/ 3740235 h 5763339"/>
              <a:gd name="connsiteX11" fmla="*/ 4350 w 5758165"/>
              <a:gd name="connsiteY11" fmla="*/ 2044535 h 5763339"/>
              <a:gd name="connsiteX0" fmla="*/ 4350 w 5758165"/>
              <a:gd name="connsiteY0" fmla="*/ 2044535 h 5756195"/>
              <a:gd name="connsiteX1" fmla="*/ 0 w 5758165"/>
              <a:gd name="connsiteY1" fmla="*/ 1284 h 5756195"/>
              <a:gd name="connsiteX2" fmla="*/ 2048885 w 5758165"/>
              <a:gd name="connsiteY2" fmla="*/ 0 h 5756195"/>
              <a:gd name="connsiteX3" fmla="*/ 3708867 w 5758165"/>
              <a:gd name="connsiteY3" fmla="*/ 0 h 5756195"/>
              <a:gd name="connsiteX4" fmla="*/ 5758165 w 5758165"/>
              <a:gd name="connsiteY4" fmla="*/ 311 h 5756195"/>
              <a:gd name="connsiteX5" fmla="*/ 5753402 w 5758165"/>
              <a:gd name="connsiteY5" fmla="*/ 2044535 h 5756195"/>
              <a:gd name="connsiteX6" fmla="*/ 5753402 w 5758165"/>
              <a:gd name="connsiteY6" fmla="*/ 3704516 h 5756195"/>
              <a:gd name="connsiteX7" fmla="*/ 5754005 w 5758165"/>
              <a:gd name="connsiteY7" fmla="*/ 5755222 h 5756195"/>
              <a:gd name="connsiteX8" fmla="*/ 3708867 w 5758165"/>
              <a:gd name="connsiteY8" fmla="*/ 5749051 h 5756195"/>
              <a:gd name="connsiteX9" fmla="*/ 2372735 w 5758165"/>
              <a:gd name="connsiteY9" fmla="*/ 5756195 h 5756195"/>
              <a:gd name="connsiteX10" fmla="*/ 13875 w 5758165"/>
              <a:gd name="connsiteY10" fmla="*/ 3740235 h 5756195"/>
              <a:gd name="connsiteX11" fmla="*/ 4350 w 5758165"/>
              <a:gd name="connsiteY11" fmla="*/ 2044535 h 5756195"/>
              <a:gd name="connsiteX0" fmla="*/ 9525 w 5763340"/>
              <a:gd name="connsiteY0" fmla="*/ 2044535 h 5756195"/>
              <a:gd name="connsiteX1" fmla="*/ 5175 w 5763340"/>
              <a:gd name="connsiteY1" fmla="*/ 1284 h 5756195"/>
              <a:gd name="connsiteX2" fmla="*/ 2054060 w 5763340"/>
              <a:gd name="connsiteY2" fmla="*/ 0 h 5756195"/>
              <a:gd name="connsiteX3" fmla="*/ 3714042 w 5763340"/>
              <a:gd name="connsiteY3" fmla="*/ 0 h 5756195"/>
              <a:gd name="connsiteX4" fmla="*/ 5763340 w 5763340"/>
              <a:gd name="connsiteY4" fmla="*/ 311 h 5756195"/>
              <a:gd name="connsiteX5" fmla="*/ 5758577 w 5763340"/>
              <a:gd name="connsiteY5" fmla="*/ 2044535 h 5756195"/>
              <a:gd name="connsiteX6" fmla="*/ 5758577 w 5763340"/>
              <a:gd name="connsiteY6" fmla="*/ 3704516 h 5756195"/>
              <a:gd name="connsiteX7" fmla="*/ 5759180 w 5763340"/>
              <a:gd name="connsiteY7" fmla="*/ 5755222 h 5756195"/>
              <a:gd name="connsiteX8" fmla="*/ 3714042 w 5763340"/>
              <a:gd name="connsiteY8" fmla="*/ 5749051 h 5756195"/>
              <a:gd name="connsiteX9" fmla="*/ 2377910 w 5763340"/>
              <a:gd name="connsiteY9" fmla="*/ 5756195 h 5756195"/>
              <a:gd name="connsiteX10" fmla="*/ 0 w 5763340"/>
              <a:gd name="connsiteY10" fmla="*/ 3825960 h 5756195"/>
              <a:gd name="connsiteX11" fmla="*/ 9525 w 5763340"/>
              <a:gd name="connsiteY11" fmla="*/ 2044535 h 5756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63340" h="5756195">
                <a:moveTo>
                  <a:pt x="9525" y="2044535"/>
                </a:moveTo>
                <a:lnTo>
                  <a:pt x="5175" y="1284"/>
                </a:lnTo>
                <a:lnTo>
                  <a:pt x="2054060" y="0"/>
                </a:lnTo>
                <a:lnTo>
                  <a:pt x="3714042" y="0"/>
                </a:lnTo>
                <a:lnTo>
                  <a:pt x="5763340" y="311"/>
                </a:lnTo>
                <a:cubicBezTo>
                  <a:pt x="5762546" y="679338"/>
                  <a:pt x="5759371" y="1365508"/>
                  <a:pt x="5758577" y="2044535"/>
                </a:cubicBezTo>
                <a:lnTo>
                  <a:pt x="5758577" y="3704516"/>
                </a:lnTo>
                <a:lnTo>
                  <a:pt x="5759180" y="5755222"/>
                </a:lnTo>
                <a:lnTo>
                  <a:pt x="3714042" y="5749051"/>
                </a:lnTo>
                <a:lnTo>
                  <a:pt x="2377910" y="5756195"/>
                </a:lnTo>
                <a:cubicBezTo>
                  <a:pt x="1248744" y="5756195"/>
                  <a:pt x="0" y="4955126"/>
                  <a:pt x="0" y="3825960"/>
                </a:cubicBezTo>
                <a:lnTo>
                  <a:pt x="9525" y="2044535"/>
                </a:lnTo>
                <a:close/>
              </a:path>
            </a:pathLst>
          </a:custGeom>
        </p:spPr>
        <p:txBody>
          <a:bodyPr/>
          <a:lstStyle/>
          <a:p>
            <a:r>
              <a:rPr lang="en-US"/>
              <a:t>Drag picture to placeholder or click icon to add</a:t>
            </a:r>
            <a:endParaRPr lang="en-GB"/>
          </a:p>
        </p:txBody>
      </p:sp>
    </p:spTree>
    <p:extLst>
      <p:ext uri="{BB962C8B-B14F-4D97-AF65-F5344CB8AC3E}">
        <p14:creationId xmlns:p14="http://schemas.microsoft.com/office/powerpoint/2010/main" val="890178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7999" y="704045"/>
            <a:ext cx="11257200" cy="1343571"/>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467999" y="2696633"/>
            <a:ext cx="11257200" cy="4964400"/>
          </a:xfrm>
          <a:prstGeom prst="rect">
            <a:avLst/>
          </a:prstGeom>
        </p:spPr>
        <p:txBody>
          <a:bodyPr vert="horz" lIns="0" tIns="0" rIns="0" bIns="0" rtlCol="0" anchor="t" anchorCtr="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TextBox 11"/>
          <p:cNvSpPr txBox="1"/>
          <p:nvPr userDrawn="1"/>
        </p:nvSpPr>
        <p:spPr>
          <a:xfrm>
            <a:off x="463550" y="8609245"/>
            <a:ext cx="8989208" cy="288000"/>
          </a:xfrm>
          <a:prstGeom prst="rect">
            <a:avLst/>
          </a:prstGeom>
          <a:noFill/>
        </p:spPr>
        <p:txBody>
          <a:bodyPr wrap="square" lIns="0" tIns="0" rIns="0" bIns="0" numCol="1" spcCol="151200" rtlCol="0">
            <a:noAutofit/>
          </a:bodyPr>
          <a:lstStyle/>
          <a:p>
            <a:pPr marL="0" indent="0">
              <a:tabLst>
                <a:tab pos="341313" algn="l"/>
              </a:tabLst>
            </a:pPr>
            <a:fld id="{EF540DAE-C9AD-4AB7-834A-30F15928ADCF}" type="slidenum">
              <a:rPr lang="en-GB" sz="1000" smtClean="0">
                <a:solidFill>
                  <a:schemeClr val="accent1"/>
                </a:solidFill>
              </a:rPr>
              <a:pPr marL="0" indent="0">
                <a:tabLst>
                  <a:tab pos="341313" algn="l"/>
                </a:tabLst>
              </a:pPr>
              <a:t>‹Nº›</a:t>
            </a:fld>
            <a:r>
              <a:rPr lang="en-GB" sz="1000" dirty="0">
                <a:solidFill>
                  <a:schemeClr val="accent1"/>
                </a:solidFill>
              </a:rPr>
              <a:t>	© Experian </a:t>
            </a:r>
            <a:r>
              <a:rPr lang="en-GB" sz="1000" dirty="0">
                <a:solidFill>
                  <a:schemeClr val="tx1"/>
                </a:solidFill>
              </a:rPr>
              <a:t>[Public, Confidential, Internal, Restricted</a:t>
            </a:r>
            <a:r>
              <a:rPr lang="en-GB" sz="1000" baseline="0" dirty="0">
                <a:solidFill>
                  <a:schemeClr val="tx1"/>
                </a:solidFill>
              </a:rPr>
              <a:t> </a:t>
            </a:r>
            <a:r>
              <a:rPr lang="mr-IN" sz="1000" i="1" baseline="0" dirty="0">
                <a:solidFill>
                  <a:schemeClr val="tx1"/>
                </a:solidFill>
              </a:rPr>
              <a:t>–</a:t>
            </a:r>
            <a:r>
              <a:rPr lang="en-GB" sz="1000" i="1" baseline="0" dirty="0">
                <a:solidFill>
                  <a:schemeClr val="tx1"/>
                </a:solidFill>
              </a:rPr>
              <a:t> choose the appropriate category</a:t>
            </a:r>
            <a:r>
              <a:rPr lang="en-GB" sz="1000" baseline="0" dirty="0">
                <a:solidFill>
                  <a:schemeClr val="tx1"/>
                </a:solidFill>
              </a:rPr>
              <a:t>] </a:t>
            </a:r>
            <a:r>
              <a:rPr lang="en-GB" sz="1000" baseline="0" dirty="0">
                <a:solidFill>
                  <a:schemeClr val="accent1"/>
                </a:solidFill>
              </a:rPr>
              <a:t>• </a:t>
            </a:r>
            <a:r>
              <a:rPr lang="en-US" sz="1000" baseline="0" dirty="0">
                <a:solidFill>
                  <a:schemeClr val="accent1"/>
                </a:solidFill>
              </a:rPr>
              <a:t>1/10/17 • Presentation Title</a:t>
            </a:r>
            <a:endParaRPr lang="en-GB" sz="1000" dirty="0">
              <a:solidFill>
                <a:schemeClr val="accent1"/>
              </a:solidFill>
            </a:endParaRPr>
          </a:p>
        </p:txBody>
      </p:sp>
      <p:sp>
        <p:nvSpPr>
          <p:cNvPr id="9" name="Slide Number Placeholder 5"/>
          <p:cNvSpPr>
            <a:spLocks noGrp="1"/>
          </p:cNvSpPr>
          <p:nvPr>
            <p:ph type="sldNum" sz="quarter" idx="4"/>
          </p:nvPr>
        </p:nvSpPr>
        <p:spPr>
          <a:xfrm>
            <a:off x="463550" y="9250956"/>
            <a:ext cx="1080000" cy="288000"/>
          </a:xfrm>
          <a:prstGeom prst="rect">
            <a:avLst/>
          </a:prstGeom>
        </p:spPr>
        <p:txBody>
          <a:bodyPr lIns="0" tIns="0" rIns="0" bIns="0"/>
          <a:lstStyle>
            <a:lvl1pPr>
              <a:defRPr sz="600">
                <a:solidFill>
                  <a:schemeClr val="bg1"/>
                </a:solidFill>
              </a:defRPr>
            </a:lvl1pPr>
          </a:lstStyle>
          <a:p>
            <a:fld id="{EF540DAE-C9AD-4AB7-834A-30F15928ADCF}" type="slidenum">
              <a:rPr lang="en-GB" smtClean="0"/>
              <a:pPr/>
              <a:t>‹Nº›</a:t>
            </a:fld>
            <a:endParaRPr lang="en-GB" dirty="0"/>
          </a:p>
        </p:txBody>
      </p:sp>
      <p:pic>
        <p:nvPicPr>
          <p:cNvPr id="10" name="Picture 9"/>
          <p:cNvPicPr>
            <a:picLocks noChangeAspect="1"/>
          </p:cNvPicPr>
          <p:nvPr userDrawn="1"/>
        </p:nvPicPr>
        <p:blipFill>
          <a:blip r:embed="rId18"/>
          <a:stretch>
            <a:fillRect/>
          </a:stretch>
        </p:blipFill>
        <p:spPr>
          <a:xfrm>
            <a:off x="10175818" y="8351520"/>
            <a:ext cx="1654233" cy="540369"/>
          </a:xfrm>
          <a:prstGeom prst="rect">
            <a:avLst/>
          </a:prstGeom>
        </p:spPr>
      </p:pic>
    </p:spTree>
    <p:extLst>
      <p:ext uri="{BB962C8B-B14F-4D97-AF65-F5344CB8AC3E}">
        <p14:creationId xmlns:p14="http://schemas.microsoft.com/office/powerpoint/2010/main" val="2125146718"/>
      </p:ext>
    </p:extLst>
  </p:cSld>
  <p:clrMap bg1="lt1" tx1="dk1" bg2="lt2" tx2="dk2" accent1="accent1" accent2="accent2" accent3="accent3" accent4="accent4" accent5="accent5" accent6="accent6" hlink="hlink" folHlink="folHlink"/>
  <p:sldLayoutIdLst>
    <p:sldLayoutId id="2147483659" r:id="rId1"/>
    <p:sldLayoutId id="2147483649" r:id="rId2"/>
    <p:sldLayoutId id="2147483656" r:id="rId3"/>
    <p:sldLayoutId id="2147483657" r:id="rId4"/>
    <p:sldLayoutId id="2147483650" r:id="rId5"/>
    <p:sldLayoutId id="2147483663" r:id="rId6"/>
    <p:sldLayoutId id="2147483664" r:id="rId7"/>
    <p:sldLayoutId id="2147483665" r:id="rId8"/>
    <p:sldLayoutId id="2147483667" r:id="rId9"/>
    <p:sldLayoutId id="2147483666" r:id="rId10"/>
    <p:sldLayoutId id="2147483660" r:id="rId11"/>
    <p:sldLayoutId id="2147483661" r:id="rId12"/>
    <p:sldLayoutId id="2147483662" r:id="rId13"/>
    <p:sldLayoutId id="2147483658" r:id="rId14"/>
    <p:sldLayoutId id="2147483654" r:id="rId15"/>
    <p:sldLayoutId id="2147483655" r:id="rId16"/>
  </p:sldLayoutIdLst>
  <p:hf hdr="0"/>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tx1"/>
          </a:solidFill>
          <a:latin typeface="+mn-lt"/>
          <a:ea typeface="+mn-ea"/>
          <a:cs typeface="+mn-cs"/>
        </a:defRPr>
      </a:lvl1pPr>
      <a:lvl2pPr marL="144000" indent="-144000" algn="l" defTabSz="914400" rtl="0" eaLnBrk="1" latinLnBrk="0" hangingPunct="1">
        <a:lnSpc>
          <a:spcPct val="100000"/>
        </a:lnSpc>
        <a:spcBef>
          <a:spcPts val="800"/>
        </a:spcBef>
        <a:buClr>
          <a:schemeClr val="tx1"/>
        </a:buClr>
        <a:buSzPct val="110000"/>
        <a:buFont typeface="Arial" panose="020B0604020202020204" pitchFamily="34" charset="0"/>
        <a:buChar char="•"/>
        <a:defRPr sz="1800" b="0" kern="1200">
          <a:solidFill>
            <a:schemeClr val="tx1"/>
          </a:solidFill>
          <a:latin typeface="+mn-lt"/>
          <a:ea typeface="+mn-ea"/>
          <a:cs typeface="+mn-cs"/>
        </a:defRPr>
      </a:lvl2pPr>
      <a:lvl3pPr marL="365125" indent="-219075" algn="l" defTabSz="914400" rtl="0" eaLnBrk="1" latinLnBrk="0" hangingPunct="1">
        <a:lnSpc>
          <a:spcPct val="100000"/>
        </a:lnSpc>
        <a:spcBef>
          <a:spcPts val="800"/>
        </a:spcBef>
        <a:buClr>
          <a:schemeClr val="tx1"/>
        </a:buClr>
        <a:buFont typeface="Arial" panose="020B0604020202020204" pitchFamily="34" charset="0"/>
        <a:buChar char="–"/>
        <a:defRPr sz="1800" b="0" kern="1200">
          <a:solidFill>
            <a:schemeClr val="tx1"/>
          </a:solidFill>
          <a:latin typeface="+mn-lt"/>
          <a:ea typeface="+mn-ea"/>
          <a:cs typeface="+mn-cs"/>
        </a:defRPr>
      </a:lvl3pPr>
      <a:lvl4pPr marL="512763" indent="-147638" algn="l" defTabSz="914400" rtl="0" eaLnBrk="1" latinLnBrk="0" hangingPunct="1">
        <a:lnSpc>
          <a:spcPct val="100000"/>
        </a:lnSpc>
        <a:spcBef>
          <a:spcPts val="800"/>
        </a:spcBef>
        <a:buClr>
          <a:schemeClr val="tx1"/>
        </a:buClr>
        <a:buSzPct val="110000"/>
        <a:buFont typeface="Arial" panose="020B0604020202020204" pitchFamily="34" charset="0"/>
        <a:buChar char="•"/>
        <a:defRPr sz="1800" b="0" kern="1200">
          <a:solidFill>
            <a:schemeClr val="tx1"/>
          </a:solidFill>
          <a:latin typeface="+mn-lt"/>
          <a:ea typeface="+mn-ea"/>
          <a:cs typeface="+mn-cs"/>
        </a:defRPr>
      </a:lvl4pPr>
      <a:lvl5pPr marL="742950" indent="-230188" algn="l" defTabSz="914400" rtl="0" eaLnBrk="1" latinLnBrk="0" hangingPunct="1">
        <a:lnSpc>
          <a:spcPct val="100000"/>
        </a:lnSpc>
        <a:spcBef>
          <a:spcPts val="800"/>
        </a:spcBef>
        <a:buClr>
          <a:schemeClr val="tx1"/>
        </a:buClr>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0" userDrawn="1">
          <p15:clr>
            <a:srgbClr val="547EBF"/>
          </p15:clr>
        </p15:guide>
        <p15:guide id="2" pos="3849" userDrawn="1">
          <p15:clr>
            <a:srgbClr val="547EBF"/>
          </p15:clr>
        </p15:guide>
        <p15:guide id="3" pos="292" userDrawn="1">
          <p15:clr>
            <a:srgbClr val="F26B43"/>
          </p15:clr>
        </p15:guide>
        <p15:guide id="4" pos="901" userDrawn="1">
          <p15:clr>
            <a:srgbClr val="F26B43"/>
          </p15:clr>
        </p15:guide>
        <p15:guide id="5" pos="1501" userDrawn="1">
          <p15:clr>
            <a:srgbClr val="F26B43"/>
          </p15:clr>
        </p15:guide>
        <p15:guide id="6" pos="2093" userDrawn="1">
          <p15:clr>
            <a:srgbClr val="F26B43"/>
          </p15:clr>
        </p15:guide>
        <p15:guide id="7" pos="2693" userDrawn="1">
          <p15:clr>
            <a:srgbClr val="F26B43"/>
          </p15:clr>
        </p15:guide>
        <p15:guide id="8" pos="4497" userDrawn="1">
          <p15:clr>
            <a:srgbClr val="F26B43"/>
          </p15:clr>
        </p15:guide>
        <p15:guide id="9" pos="3894" userDrawn="1">
          <p15:clr>
            <a:srgbClr val="F26B43"/>
          </p15:clr>
        </p15:guide>
        <p15:guide id="10" pos="3294" userDrawn="1">
          <p15:clr>
            <a:srgbClr val="F26B43"/>
          </p15:clr>
        </p15:guide>
        <p15:guide id="11" pos="5094" userDrawn="1">
          <p15:clr>
            <a:srgbClr val="F26B43"/>
          </p15:clr>
        </p15:guide>
        <p15:guide id="12" pos="5687" userDrawn="1">
          <p15:clr>
            <a:srgbClr val="F26B43"/>
          </p15:clr>
        </p15:guide>
        <p15:guide id="13" pos="6287" userDrawn="1">
          <p15:clr>
            <a:srgbClr val="F26B43"/>
          </p15:clr>
        </p15:guide>
        <p15:guide id="14" pos="6888" userDrawn="1">
          <p15:clr>
            <a:srgbClr val="F26B43"/>
          </p15:clr>
        </p15:guide>
        <p15:guide id="15" pos="7399" userDrawn="1">
          <p15:clr>
            <a:srgbClr val="F26B43"/>
          </p15:clr>
        </p15:guide>
        <p15:guide id="16" pos="804" userDrawn="1">
          <p15:clr>
            <a:srgbClr val="F26B43"/>
          </p15:clr>
        </p15:guide>
        <p15:guide id="17" pos="1410" userDrawn="1">
          <p15:clr>
            <a:srgbClr val="F26B43"/>
          </p15:clr>
        </p15:guide>
        <p15:guide id="18" pos="2010" userDrawn="1">
          <p15:clr>
            <a:srgbClr val="F26B43"/>
          </p15:clr>
        </p15:guide>
        <p15:guide id="19" pos="2607" userDrawn="1">
          <p15:clr>
            <a:srgbClr val="F26B43"/>
          </p15:clr>
        </p15:guide>
        <p15:guide id="20" pos="3204" userDrawn="1">
          <p15:clr>
            <a:srgbClr val="F26B43"/>
          </p15:clr>
        </p15:guide>
        <p15:guide id="21" pos="3804" userDrawn="1">
          <p15:clr>
            <a:srgbClr val="F26B43"/>
          </p15:clr>
        </p15:guide>
        <p15:guide id="22" pos="4404" userDrawn="1">
          <p15:clr>
            <a:srgbClr val="F26B43"/>
          </p15:clr>
        </p15:guide>
        <p15:guide id="23" pos="5007" userDrawn="1">
          <p15:clr>
            <a:srgbClr val="F26B43"/>
          </p15:clr>
        </p15:guide>
        <p15:guide id="24" pos="5604" userDrawn="1">
          <p15:clr>
            <a:srgbClr val="F26B43"/>
          </p15:clr>
        </p15:guide>
        <p15:guide id="25" pos="6195" userDrawn="1">
          <p15:clr>
            <a:srgbClr val="F26B43"/>
          </p15:clr>
        </p15:guide>
        <p15:guide id="26" pos="6798" userDrawn="1">
          <p15:clr>
            <a:srgbClr val="F26B43"/>
          </p15:clr>
        </p15:guide>
        <p15:guide id="27" orient="horz" pos="476" userDrawn="1">
          <p15:clr>
            <a:srgbClr val="F26B43"/>
          </p15:clr>
        </p15:guide>
        <p15:guide id="28" orient="horz" pos="1071" userDrawn="1">
          <p15:clr>
            <a:srgbClr val="F26B43"/>
          </p15:clr>
        </p15:guide>
        <p15:guide id="29" orient="horz" pos="1699" userDrawn="1">
          <p15:clr>
            <a:srgbClr val="F26B43"/>
          </p15:clr>
        </p15:guide>
        <p15:guide id="30" orient="horz" pos="5192" userDrawn="1">
          <p15:clr>
            <a:srgbClr val="F26B43"/>
          </p15:clr>
        </p15:guide>
        <p15:guide id="31" orient="horz" pos="549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hyperlink" Target="https://experian.elearning.co/home/login" TargetMode="External"/><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hyperlink" Target="https://www.experiancommunity.com/apex/ITCA_Home_Page" TargetMode="External"/><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hyperlink" Target="https://experian.elearning.co/home/login" TargetMode="External"/><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8.pn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12.png"/><Relationship Id="rId10" Type="http://schemas.openxmlformats.org/officeDocument/2006/relationships/hyperlink" Target="http://northamericahumanresources.newsweaver.com/2bulletsandalink/11zotoli5tz1iqfkg4md14?a=6&amp;p=53637430&amp;t=29772968" TargetMode="External"/><Relationship Id="rId4" Type="http://schemas.openxmlformats.org/officeDocument/2006/relationships/image" Target="../media/image8.png"/><Relationship Id="rId9"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hyperlink" Target="http://intranetco/rrhh/Paginas/politicasRRHH.aspx" TargetMode="External"/><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12.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6.xml"/><Relationship Id="rId5" Type="http://schemas.openxmlformats.org/officeDocument/2006/relationships/image" Target="../media/image9.emf"/><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hyperlink" Target="http://zoomglobal/community/ExperianITServices/EITSHR/SitePages/Home.aspx" TargetMode="External"/><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hyperlink" Target="http://intranetco/vpj/Contenido%20Sitio%20Compliance/Pol&#237;ticas/Politica%20Capacitaciones%20Experian%20Spanish%20Latam.pdf" TargetMode="External"/><Relationship Id="rId5" Type="http://schemas.openxmlformats.org/officeDocument/2006/relationships/image" Target="../media/image10.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hyperlink" Target="http://northamericahumanresources.newsweaver.com/2bulletsandalink/12f01ze57801iqfkg4md14?a=6&amp;p=53637430&amp;t=29772968" TargetMode="External"/><Relationship Id="rId5"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hyperlink" Target="http://intranetco/rrhh/Documents/Dress%20Code%20Experian%20SP%20LATAM%20HRGC2002171.pdf" TargetMode="External"/><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8EFDB-D52D-44D6-9E30-C747EF8E9401}"/>
              </a:ext>
            </a:extLst>
          </p:cNvPr>
          <p:cNvSpPr>
            <a:spLocks noGrp="1"/>
          </p:cNvSpPr>
          <p:nvPr>
            <p:ph type="ctrTitle"/>
          </p:nvPr>
        </p:nvSpPr>
        <p:spPr/>
        <p:txBody>
          <a:bodyPr/>
          <a:lstStyle/>
          <a:p>
            <a:r>
              <a:rPr lang="en-US" dirty="0"/>
              <a:t>Roadmap to Success!</a:t>
            </a:r>
            <a:br>
              <a:rPr lang="en-US" dirty="0"/>
            </a:br>
            <a:endParaRPr lang="en-US" dirty="0"/>
          </a:p>
        </p:txBody>
      </p:sp>
      <p:sp>
        <p:nvSpPr>
          <p:cNvPr id="3" name="Subtitle 2">
            <a:extLst>
              <a:ext uri="{FF2B5EF4-FFF2-40B4-BE49-F238E27FC236}">
                <a16:creationId xmlns:a16="http://schemas.microsoft.com/office/drawing/2014/main" id="{D0240F5C-BBA5-4FAD-9315-54F46CFDB8FD}"/>
              </a:ext>
            </a:extLst>
          </p:cNvPr>
          <p:cNvSpPr>
            <a:spLocks noGrp="1"/>
          </p:cNvSpPr>
          <p:nvPr>
            <p:ph type="subTitle" idx="1"/>
          </p:nvPr>
        </p:nvSpPr>
        <p:spPr>
          <a:xfrm>
            <a:off x="468001" y="2992687"/>
            <a:ext cx="9366563" cy="3120000"/>
          </a:xfrm>
        </p:spPr>
        <p:txBody>
          <a:bodyPr/>
          <a:lstStyle/>
          <a:p>
            <a:r>
              <a:rPr lang="en-US" sz="2400" dirty="0"/>
              <a:t>Spanish LATAM Managers map to success at Experian</a:t>
            </a:r>
          </a:p>
        </p:txBody>
      </p:sp>
    </p:spTree>
    <p:extLst>
      <p:ext uri="{BB962C8B-B14F-4D97-AF65-F5344CB8AC3E}">
        <p14:creationId xmlns:p14="http://schemas.microsoft.com/office/powerpoint/2010/main" val="2656696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820782" cy="1385070"/>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6830" y="126166"/>
            <a:ext cx="957260" cy="1615379"/>
          </a:xfrm>
          <a:prstGeom prst="rect">
            <a:avLst/>
          </a:prstGeom>
        </p:spPr>
      </p:pic>
      <p:pic>
        <p:nvPicPr>
          <p:cNvPr id="6" name="Picture 5">
            <a:extLst>
              <a:ext uri="{FF2B5EF4-FFF2-40B4-BE49-F238E27FC236}">
                <a16:creationId xmlns:a16="http://schemas.microsoft.com/office/drawing/2014/main" id="{9D04479F-80A6-4BD1-ADCD-B72F216D4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890" y="1206513"/>
            <a:ext cx="1169187" cy="1973003"/>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2683" y="260149"/>
            <a:ext cx="1076437" cy="1816488"/>
          </a:xfrm>
          <a:prstGeom prst="rect">
            <a:avLst/>
          </a:prstGeom>
        </p:spPr>
      </p:pic>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2136" y="523955"/>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033756" y="901108"/>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Way</a:t>
            </a:r>
            <a:r>
              <a:rPr lang="es-ES" sz="1050" b="1" dirty="0">
                <a:solidFill>
                  <a:srgbClr val="7030A0"/>
                </a:solidFill>
                <a:latin typeface="Arial Narrow" panose="020B0606020202030204" pitchFamily="34" charset="0"/>
              </a:rPr>
              <a:t> Culture</a:t>
            </a:r>
            <a:endParaRPr lang="es-ES" sz="100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181" y="852204"/>
            <a:ext cx="1076437" cy="1816488"/>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047801" y="1246942"/>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Dress</a:t>
            </a:r>
            <a:r>
              <a:rPr lang="es-ES" sz="1050" b="1" dirty="0">
                <a:solidFill>
                  <a:srgbClr val="7030A0"/>
                </a:solidFill>
                <a:latin typeface="Arial Narrow" panose="020B0606020202030204" pitchFamily="34" charset="0"/>
              </a:rPr>
              <a:t> </a:t>
            </a:r>
            <a:r>
              <a:rPr lang="es-ES" sz="1050" b="1" dirty="0" err="1">
                <a:solidFill>
                  <a:srgbClr val="7030A0"/>
                </a:solidFill>
                <a:latin typeface="Arial Narrow" panose="020B0606020202030204" pitchFamily="34" charset="0"/>
              </a:rPr>
              <a:t>Code</a:t>
            </a:r>
            <a:endParaRPr lang="es-ES" sz="1000" b="1" dirty="0">
              <a:solidFill>
                <a:srgbClr val="7030A0"/>
              </a:solidFill>
              <a:latin typeface="Arial Narrow" panose="020B0606020202030204" pitchFamily="34" charset="0"/>
            </a:endParaRPr>
          </a:p>
        </p:txBody>
      </p:sp>
      <p:grpSp>
        <p:nvGrpSpPr>
          <p:cNvPr id="15" name="Group 11">
            <a:extLst>
              <a:ext uri="{FF2B5EF4-FFF2-40B4-BE49-F238E27FC236}">
                <a16:creationId xmlns:a16="http://schemas.microsoft.com/office/drawing/2014/main" id="{8CD9A9E5-57B1-4541-9127-395C4EC88A09}"/>
              </a:ext>
            </a:extLst>
          </p:cNvPr>
          <p:cNvGrpSpPr/>
          <p:nvPr/>
        </p:nvGrpSpPr>
        <p:grpSpPr>
          <a:xfrm>
            <a:off x="345333" y="3181475"/>
            <a:ext cx="7484718" cy="4455664"/>
            <a:chOff x="8104094" y="990296"/>
            <a:chExt cx="3899151" cy="5123633"/>
          </a:xfrm>
        </p:grpSpPr>
        <p:sp>
          <p:nvSpPr>
            <p:cNvPr id="17" name="Rectangle: Rounded Corners 7">
              <a:extLst>
                <a:ext uri="{FF2B5EF4-FFF2-40B4-BE49-F238E27FC236}">
                  <a16:creationId xmlns:a16="http://schemas.microsoft.com/office/drawing/2014/main" id="{67B923AF-121F-43E9-BEA8-9EB790CA8EC6}"/>
                </a:ext>
              </a:extLst>
            </p:cNvPr>
            <p:cNvSpPr/>
            <p:nvPr/>
          </p:nvSpPr>
          <p:spPr>
            <a:xfrm>
              <a:off x="8104094" y="2284878"/>
              <a:ext cx="3899151" cy="3829051"/>
            </a:xfrm>
            <a:prstGeom prst="roundRect">
              <a:avLst>
                <a:gd name="adj" fmla="val 11149"/>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8">
              <a:extLst>
                <a:ext uri="{FF2B5EF4-FFF2-40B4-BE49-F238E27FC236}">
                  <a16:creationId xmlns:a16="http://schemas.microsoft.com/office/drawing/2014/main" id="{DE59A053-4815-43B4-8B10-DA409A2BECA5}"/>
                </a:ext>
              </a:extLst>
            </p:cNvPr>
            <p:cNvSpPr txBox="1"/>
            <p:nvPr/>
          </p:nvSpPr>
          <p:spPr>
            <a:xfrm>
              <a:off x="8121364" y="990296"/>
              <a:ext cx="3836894" cy="1132534"/>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Talent Management/</a:t>
              </a:r>
            </a:p>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 Development</a:t>
              </a:r>
            </a:p>
          </p:txBody>
        </p:sp>
        <p:sp>
          <p:nvSpPr>
            <p:cNvPr id="19" name="TextBox 9">
              <a:extLst>
                <a:ext uri="{FF2B5EF4-FFF2-40B4-BE49-F238E27FC236}">
                  <a16:creationId xmlns:a16="http://schemas.microsoft.com/office/drawing/2014/main" id="{52A5EE0E-A436-4622-A7F5-503BF36DF8AC}"/>
                </a:ext>
              </a:extLst>
            </p:cNvPr>
            <p:cNvSpPr txBox="1"/>
            <p:nvPr/>
          </p:nvSpPr>
          <p:spPr>
            <a:xfrm>
              <a:off x="8192905" y="2506556"/>
              <a:ext cx="3624576" cy="2866726"/>
            </a:xfrm>
            <a:prstGeom prst="rect">
              <a:avLst/>
            </a:prstGeom>
            <a:noFill/>
          </p:spPr>
          <p:txBody>
            <a:bodyPr wrap="square" lIns="0" tIns="0" rIns="0" bIns="0" numCol="1" spcCol="151200" rtlCol="0">
              <a:spAutoFit/>
            </a:bodyPr>
            <a:lstStyle/>
            <a:p>
              <a:r>
                <a:rPr lang="en-US" dirty="0"/>
                <a:t>Employee development is about increasing employee engagement and building a strong business.</a:t>
              </a:r>
            </a:p>
            <a:p>
              <a:r>
                <a:rPr lang="en-US" dirty="0"/>
                <a:t> </a:t>
              </a:r>
            </a:p>
            <a:p>
              <a:r>
                <a:rPr lang="en-US" dirty="0"/>
                <a:t>To understand what HR can do for you and your team please contact your HRBP Support Areas. (Talent Manage, resources on mentoring, development maps, inclusion, diversity and much more)</a:t>
              </a:r>
            </a:p>
            <a:p>
              <a:endParaRPr lang="en-US" dirty="0"/>
            </a:p>
            <a:p>
              <a:r>
                <a:rPr lang="en-US" dirty="0"/>
                <a:t>Also you can find/define the IDP for your team clicking </a:t>
              </a:r>
              <a:r>
                <a:rPr lang="en-US" dirty="0">
                  <a:hlinkClick r:id="rId7"/>
                </a:rPr>
                <a:t>here</a:t>
              </a:r>
              <a:r>
                <a:rPr lang="en-US" dirty="0"/>
                <a:t> </a:t>
              </a:r>
            </a:p>
            <a:p>
              <a:endParaRPr lang="en-US" dirty="0"/>
            </a:p>
          </p:txBody>
        </p:sp>
      </p:grpSp>
    </p:spTree>
    <p:extLst>
      <p:ext uri="{BB962C8B-B14F-4D97-AF65-F5344CB8AC3E}">
        <p14:creationId xmlns:p14="http://schemas.microsoft.com/office/powerpoint/2010/main" val="3637832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820782" cy="1385070"/>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6830" y="126166"/>
            <a:ext cx="957260" cy="1615379"/>
          </a:xfrm>
          <a:prstGeom prst="rect">
            <a:avLst/>
          </a:prstGeom>
        </p:spPr>
      </p:pic>
      <p:pic>
        <p:nvPicPr>
          <p:cNvPr id="6" name="Picture 5">
            <a:extLst>
              <a:ext uri="{FF2B5EF4-FFF2-40B4-BE49-F238E27FC236}">
                <a16:creationId xmlns:a16="http://schemas.microsoft.com/office/drawing/2014/main" id="{9D04479F-80A6-4BD1-ADCD-B72F216D4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890" y="1206513"/>
            <a:ext cx="1169187" cy="1973003"/>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2683" y="260149"/>
            <a:ext cx="1076437" cy="1816488"/>
          </a:xfrm>
          <a:prstGeom prst="rect">
            <a:avLst/>
          </a:prstGeom>
        </p:spPr>
      </p:pic>
      <p:pic>
        <p:nvPicPr>
          <p:cNvPr id="9" name="Picture 8">
            <a:extLst>
              <a:ext uri="{FF2B5EF4-FFF2-40B4-BE49-F238E27FC236}">
                <a16:creationId xmlns:a16="http://schemas.microsoft.com/office/drawing/2014/main" id="{739D0FFD-367B-48C3-A30D-69B5EEB0B5E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46317" y="1681111"/>
            <a:ext cx="1408853" cy="2377440"/>
          </a:xfrm>
          <a:prstGeom prst="rect">
            <a:avLst/>
          </a:prstGeom>
        </p:spPr>
      </p:pic>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2136" y="523955"/>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033756" y="901108"/>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Way</a:t>
            </a:r>
            <a:r>
              <a:rPr lang="es-ES" sz="1050" b="1" dirty="0">
                <a:solidFill>
                  <a:srgbClr val="7030A0"/>
                </a:solidFill>
                <a:latin typeface="Arial Narrow" panose="020B0606020202030204" pitchFamily="34" charset="0"/>
              </a:rPr>
              <a:t> Culture</a:t>
            </a:r>
            <a:endParaRPr lang="es-ES" sz="100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181" y="852204"/>
            <a:ext cx="1076437" cy="1816488"/>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047801" y="1246942"/>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Dress</a:t>
            </a:r>
            <a:r>
              <a:rPr lang="es-ES" sz="1050" b="1" dirty="0">
                <a:solidFill>
                  <a:srgbClr val="7030A0"/>
                </a:solidFill>
                <a:latin typeface="Arial Narrow" panose="020B0606020202030204" pitchFamily="34" charset="0"/>
              </a:rPr>
              <a:t> </a:t>
            </a:r>
            <a:r>
              <a:rPr lang="es-ES" sz="1050" b="1" dirty="0" err="1">
                <a:solidFill>
                  <a:srgbClr val="7030A0"/>
                </a:solidFill>
                <a:latin typeface="Arial Narrow" panose="020B0606020202030204" pitchFamily="34" charset="0"/>
              </a:rPr>
              <a:t>Code</a:t>
            </a:r>
            <a:endParaRPr lang="es-ES" sz="1000" b="1" dirty="0">
              <a:solidFill>
                <a:srgbClr val="7030A0"/>
              </a:solidFill>
              <a:latin typeface="Arial Narrow" panose="020B0606020202030204" pitchFamily="34" charset="0"/>
            </a:endParaRPr>
          </a:p>
        </p:txBody>
      </p:sp>
      <p:sp>
        <p:nvSpPr>
          <p:cNvPr id="25" name="Rectangle: Rounded Corners 9">
            <a:extLst>
              <a:ext uri="{FF2B5EF4-FFF2-40B4-BE49-F238E27FC236}">
                <a16:creationId xmlns:a16="http://schemas.microsoft.com/office/drawing/2014/main" id="{3EFDAB25-9BAD-42DB-9212-D330B1A529CB}"/>
              </a:ext>
            </a:extLst>
          </p:cNvPr>
          <p:cNvSpPr/>
          <p:nvPr/>
        </p:nvSpPr>
        <p:spPr>
          <a:xfrm>
            <a:off x="349625" y="3803493"/>
            <a:ext cx="7611034" cy="2400658"/>
          </a:xfrm>
          <a:prstGeom prst="roundRect">
            <a:avLst>
              <a:gd name="adj" fmla="val 7678"/>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10">
            <a:extLst>
              <a:ext uri="{FF2B5EF4-FFF2-40B4-BE49-F238E27FC236}">
                <a16:creationId xmlns:a16="http://schemas.microsoft.com/office/drawing/2014/main" id="{014EDAD5-182C-495A-8BCC-0E833EDE270A}"/>
              </a:ext>
            </a:extLst>
          </p:cNvPr>
          <p:cNvSpPr txBox="1"/>
          <p:nvPr/>
        </p:nvSpPr>
        <p:spPr>
          <a:xfrm>
            <a:off x="587236" y="3234593"/>
            <a:ext cx="4213412"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IT Career Architecture</a:t>
            </a:r>
          </a:p>
        </p:txBody>
      </p:sp>
      <p:sp>
        <p:nvSpPr>
          <p:cNvPr id="28" name="TextBox 11">
            <a:extLst>
              <a:ext uri="{FF2B5EF4-FFF2-40B4-BE49-F238E27FC236}">
                <a16:creationId xmlns:a16="http://schemas.microsoft.com/office/drawing/2014/main" id="{85DC3491-DF24-4335-918C-07CE28D46AE4}"/>
              </a:ext>
            </a:extLst>
          </p:cNvPr>
          <p:cNvSpPr txBox="1"/>
          <p:nvPr/>
        </p:nvSpPr>
        <p:spPr>
          <a:xfrm>
            <a:off x="587236" y="3972968"/>
            <a:ext cx="7217423" cy="2400657"/>
          </a:xfrm>
          <a:prstGeom prst="rect">
            <a:avLst/>
          </a:prstGeom>
          <a:noFill/>
        </p:spPr>
        <p:txBody>
          <a:bodyPr wrap="square" lIns="0" tIns="0" rIns="0" bIns="0" numCol="1" spcCol="151200" rtlCol="0">
            <a:spAutoFit/>
          </a:bodyPr>
          <a:lstStyle/>
          <a:p>
            <a:r>
              <a:rPr lang="en-US" sz="1600" dirty="0"/>
              <a:t>The </a:t>
            </a:r>
            <a:r>
              <a:rPr lang="en-US" sz="1600" dirty="0">
                <a:hlinkClick r:id="rId8"/>
              </a:rPr>
              <a:t>ITCA Portal </a:t>
            </a:r>
            <a:r>
              <a:rPr lang="en-US" sz="1600" dirty="0"/>
              <a:t>is a place where you can find information to help you define and understand your capabilities, identify areas for development and, with the help of your manager, navigate your career at Experian. </a:t>
            </a:r>
          </a:p>
          <a:p>
            <a:endParaRPr lang="en-US" sz="1600" dirty="0"/>
          </a:p>
          <a:p>
            <a:r>
              <a:rPr lang="en-US" sz="1600" dirty="0"/>
              <a:t>If you are a manager, you can find information to help define requirements for new roles, compile role descriptions, assess candidates and support performance, development, promotions and career conversations with your employees. </a:t>
            </a:r>
          </a:p>
          <a:p>
            <a:endParaRPr lang="en-US" sz="1600" dirty="0"/>
          </a:p>
          <a:p>
            <a:endParaRPr lang="en-US" sz="1200" dirty="0"/>
          </a:p>
        </p:txBody>
      </p:sp>
    </p:spTree>
    <p:extLst>
      <p:ext uri="{BB962C8B-B14F-4D97-AF65-F5344CB8AC3E}">
        <p14:creationId xmlns:p14="http://schemas.microsoft.com/office/powerpoint/2010/main" val="1631922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820782" cy="1385070"/>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6830" y="126166"/>
            <a:ext cx="957260" cy="1615379"/>
          </a:xfrm>
          <a:prstGeom prst="rect">
            <a:avLst/>
          </a:prstGeom>
        </p:spPr>
      </p:pic>
      <p:pic>
        <p:nvPicPr>
          <p:cNvPr id="6" name="Picture 5">
            <a:extLst>
              <a:ext uri="{FF2B5EF4-FFF2-40B4-BE49-F238E27FC236}">
                <a16:creationId xmlns:a16="http://schemas.microsoft.com/office/drawing/2014/main" id="{9D04479F-80A6-4BD1-ADCD-B72F216D4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890" y="1206513"/>
            <a:ext cx="1169187" cy="1973003"/>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2683" y="260149"/>
            <a:ext cx="1076437" cy="1816488"/>
          </a:xfrm>
          <a:prstGeom prst="rect">
            <a:avLst/>
          </a:prstGeom>
        </p:spPr>
      </p:pic>
      <p:pic>
        <p:nvPicPr>
          <p:cNvPr id="9" name="Picture 8">
            <a:extLst>
              <a:ext uri="{FF2B5EF4-FFF2-40B4-BE49-F238E27FC236}">
                <a16:creationId xmlns:a16="http://schemas.microsoft.com/office/drawing/2014/main" id="{739D0FFD-367B-48C3-A30D-69B5EEB0B5E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46317" y="1681111"/>
            <a:ext cx="1408853" cy="2377440"/>
          </a:xfrm>
          <a:prstGeom prst="rect">
            <a:avLst/>
          </a:prstGeom>
        </p:spPr>
      </p:pic>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2136" y="523955"/>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033756" y="901108"/>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Way</a:t>
            </a:r>
            <a:r>
              <a:rPr lang="es-ES" sz="1050" b="1" dirty="0">
                <a:solidFill>
                  <a:srgbClr val="7030A0"/>
                </a:solidFill>
                <a:latin typeface="Arial Narrow" panose="020B0606020202030204" pitchFamily="34" charset="0"/>
              </a:rPr>
              <a:t> Culture</a:t>
            </a:r>
            <a:endParaRPr lang="es-ES" sz="100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181" y="852204"/>
            <a:ext cx="1076437" cy="1816488"/>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047801" y="1246942"/>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Dress</a:t>
            </a:r>
            <a:r>
              <a:rPr lang="es-ES" sz="1050" b="1" dirty="0">
                <a:solidFill>
                  <a:srgbClr val="7030A0"/>
                </a:solidFill>
                <a:latin typeface="Arial Narrow" panose="020B0606020202030204" pitchFamily="34" charset="0"/>
              </a:rPr>
              <a:t> </a:t>
            </a:r>
            <a:r>
              <a:rPr lang="es-ES" sz="1050" b="1" dirty="0" err="1">
                <a:solidFill>
                  <a:srgbClr val="7030A0"/>
                </a:solidFill>
                <a:latin typeface="Arial Narrow" panose="020B0606020202030204" pitchFamily="34" charset="0"/>
              </a:rPr>
              <a:t>Code</a:t>
            </a:r>
            <a:endParaRPr lang="es-ES" sz="1000" b="1" dirty="0">
              <a:solidFill>
                <a:srgbClr val="7030A0"/>
              </a:solidFill>
              <a:latin typeface="Arial Narrow" panose="020B0606020202030204" pitchFamily="34" charset="0"/>
            </a:endParaRPr>
          </a:p>
        </p:txBody>
      </p:sp>
      <p:sp>
        <p:nvSpPr>
          <p:cNvPr id="18" name="Rectangle: Rounded Corners 9">
            <a:extLst>
              <a:ext uri="{FF2B5EF4-FFF2-40B4-BE49-F238E27FC236}">
                <a16:creationId xmlns:a16="http://schemas.microsoft.com/office/drawing/2014/main" id="{D16A69C4-871C-4815-BBC1-D6F422E1F4EA}"/>
              </a:ext>
            </a:extLst>
          </p:cNvPr>
          <p:cNvSpPr/>
          <p:nvPr/>
        </p:nvSpPr>
        <p:spPr>
          <a:xfrm>
            <a:off x="372502" y="4349254"/>
            <a:ext cx="7485528" cy="3187906"/>
          </a:xfrm>
          <a:prstGeom prst="roundRect">
            <a:avLst>
              <a:gd name="adj" fmla="val 7678"/>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0">
            <a:extLst>
              <a:ext uri="{FF2B5EF4-FFF2-40B4-BE49-F238E27FC236}">
                <a16:creationId xmlns:a16="http://schemas.microsoft.com/office/drawing/2014/main" id="{274410FD-29BD-4612-9E09-32E05D4F4E8E}"/>
              </a:ext>
            </a:extLst>
          </p:cNvPr>
          <p:cNvSpPr txBox="1"/>
          <p:nvPr/>
        </p:nvSpPr>
        <p:spPr>
          <a:xfrm>
            <a:off x="1326420" y="3562396"/>
            <a:ext cx="4445580"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Elevate Performance</a:t>
            </a:r>
          </a:p>
        </p:txBody>
      </p:sp>
      <p:sp>
        <p:nvSpPr>
          <p:cNvPr id="27" name="TextBox 11">
            <a:extLst>
              <a:ext uri="{FF2B5EF4-FFF2-40B4-BE49-F238E27FC236}">
                <a16:creationId xmlns:a16="http://schemas.microsoft.com/office/drawing/2014/main" id="{5C80F3F6-B5D3-471B-BD2E-5A3745114C2E}"/>
              </a:ext>
            </a:extLst>
          </p:cNvPr>
          <p:cNvSpPr txBox="1"/>
          <p:nvPr/>
        </p:nvSpPr>
        <p:spPr>
          <a:xfrm>
            <a:off x="605809" y="4638705"/>
            <a:ext cx="7056058" cy="2462213"/>
          </a:xfrm>
          <a:prstGeom prst="rect">
            <a:avLst/>
          </a:prstGeom>
          <a:noFill/>
        </p:spPr>
        <p:txBody>
          <a:bodyPr wrap="square" lIns="0" tIns="0" rIns="0" bIns="0" numCol="1" spcCol="151200" rtlCol="0">
            <a:spAutoFit/>
          </a:bodyPr>
          <a:lstStyle/>
          <a:p>
            <a:r>
              <a:rPr lang="en-US" sz="1600" b="1" dirty="0"/>
              <a:t>Elevate performance </a:t>
            </a:r>
            <a:r>
              <a:rPr lang="en-US" sz="1600" dirty="0"/>
              <a:t>is also a key part of our culture and our desire to continuously make Experian a great place to work. While it's important that we all deliver results, we also need to be equally focused on how we do this through our behaviors and actions.</a:t>
            </a:r>
          </a:p>
          <a:p>
            <a:endParaRPr lang="en-US" sz="1600" dirty="0"/>
          </a:p>
          <a:p>
            <a:r>
              <a:rPr lang="en-US" sz="1600" dirty="0"/>
              <a:t>To support this, the process is directly aligned to The Experian Way, our unique and consistent way of working globally.</a:t>
            </a:r>
          </a:p>
          <a:p>
            <a:endParaRPr lang="en-US" sz="1600" dirty="0"/>
          </a:p>
          <a:p>
            <a:r>
              <a:rPr lang="en-US" sz="1600" dirty="0"/>
              <a:t>In Spanish </a:t>
            </a:r>
            <a:r>
              <a:rPr lang="en-US" sz="1600" dirty="0" err="1"/>
              <a:t>LatAm</a:t>
            </a:r>
            <a:r>
              <a:rPr lang="en-US" sz="1600" dirty="0"/>
              <a:t>, we have the Elevate performance platform, to help you in the performance administration process. Click </a:t>
            </a:r>
            <a:r>
              <a:rPr lang="en-US" sz="1600" dirty="0">
                <a:hlinkClick r:id="rId8"/>
              </a:rPr>
              <a:t>here</a:t>
            </a:r>
            <a:r>
              <a:rPr lang="en-US" sz="1600" dirty="0"/>
              <a:t> to access.</a:t>
            </a:r>
            <a:endParaRPr lang="en-US" sz="1200" dirty="0"/>
          </a:p>
        </p:txBody>
      </p:sp>
      <p:grpSp>
        <p:nvGrpSpPr>
          <p:cNvPr id="3" name="Grupo 2">
            <a:extLst>
              <a:ext uri="{FF2B5EF4-FFF2-40B4-BE49-F238E27FC236}">
                <a16:creationId xmlns:a16="http://schemas.microsoft.com/office/drawing/2014/main" id="{1281DBF6-36EB-473B-B11F-3CE42BA71ED7}"/>
              </a:ext>
            </a:extLst>
          </p:cNvPr>
          <p:cNvGrpSpPr/>
          <p:nvPr/>
        </p:nvGrpSpPr>
        <p:grpSpPr>
          <a:xfrm>
            <a:off x="9085474" y="2521025"/>
            <a:ext cx="1463040" cy="2468880"/>
            <a:chOff x="9085474" y="2521025"/>
            <a:chExt cx="1463040" cy="2468880"/>
          </a:xfrm>
        </p:grpSpPr>
        <p:pic>
          <p:nvPicPr>
            <p:cNvPr id="8" name="Picture 7">
              <a:extLst>
                <a:ext uri="{FF2B5EF4-FFF2-40B4-BE49-F238E27FC236}">
                  <a16:creationId xmlns:a16="http://schemas.microsoft.com/office/drawing/2014/main" id="{A4614A15-1BF8-47D7-A9B6-6C5B0ED6FD9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085474" y="2521025"/>
              <a:ext cx="1463040" cy="2468880"/>
            </a:xfrm>
            <a:prstGeom prst="rect">
              <a:avLst/>
            </a:prstGeom>
          </p:spPr>
        </p:pic>
        <p:sp>
          <p:nvSpPr>
            <p:cNvPr id="2" name="Diagrama de flujo: proceso alternativo 1">
              <a:extLst>
                <a:ext uri="{FF2B5EF4-FFF2-40B4-BE49-F238E27FC236}">
                  <a16:creationId xmlns:a16="http://schemas.microsoft.com/office/drawing/2014/main" id="{3BACE7E0-6E92-46C3-8DBE-12EAA6A8436B}"/>
                </a:ext>
              </a:extLst>
            </p:cNvPr>
            <p:cNvSpPr/>
            <p:nvPr/>
          </p:nvSpPr>
          <p:spPr>
            <a:xfrm>
              <a:off x="9216234" y="3031958"/>
              <a:ext cx="1177363" cy="530438"/>
            </a:xfrm>
            <a:prstGeom prst="flowChartAlternate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b="1" dirty="0" err="1">
                  <a:solidFill>
                    <a:srgbClr val="7030A0"/>
                  </a:solidFill>
                </a:rPr>
                <a:t>Elevate</a:t>
              </a:r>
              <a:r>
                <a:rPr lang="es-ES" sz="1200" b="1" dirty="0">
                  <a:solidFill>
                    <a:srgbClr val="7030A0"/>
                  </a:solidFill>
                </a:rPr>
                <a:t> performance</a:t>
              </a:r>
              <a:endParaRPr lang="es-CO" sz="1200" b="1" dirty="0">
                <a:solidFill>
                  <a:srgbClr val="7030A0"/>
                </a:solidFill>
              </a:endParaRPr>
            </a:p>
          </p:txBody>
        </p:sp>
      </p:grpSp>
    </p:spTree>
    <p:extLst>
      <p:ext uri="{BB962C8B-B14F-4D97-AF65-F5344CB8AC3E}">
        <p14:creationId xmlns:p14="http://schemas.microsoft.com/office/powerpoint/2010/main" val="792258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820782" cy="1385070"/>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6830" y="126166"/>
            <a:ext cx="957260" cy="1615379"/>
          </a:xfrm>
          <a:prstGeom prst="rect">
            <a:avLst/>
          </a:prstGeom>
        </p:spPr>
      </p:pic>
      <p:pic>
        <p:nvPicPr>
          <p:cNvPr id="6" name="Picture 5">
            <a:extLst>
              <a:ext uri="{FF2B5EF4-FFF2-40B4-BE49-F238E27FC236}">
                <a16:creationId xmlns:a16="http://schemas.microsoft.com/office/drawing/2014/main" id="{9D04479F-80A6-4BD1-ADCD-B72F216D4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890" y="1206513"/>
            <a:ext cx="1169187" cy="1973003"/>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2683" y="260149"/>
            <a:ext cx="1076437" cy="1816488"/>
          </a:xfrm>
          <a:prstGeom prst="rect">
            <a:avLst/>
          </a:prstGeom>
        </p:spPr>
      </p:pic>
      <p:pic>
        <p:nvPicPr>
          <p:cNvPr id="9" name="Picture 8">
            <a:extLst>
              <a:ext uri="{FF2B5EF4-FFF2-40B4-BE49-F238E27FC236}">
                <a16:creationId xmlns:a16="http://schemas.microsoft.com/office/drawing/2014/main" id="{739D0FFD-367B-48C3-A30D-69B5EEB0B5E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46317" y="1681111"/>
            <a:ext cx="1408853" cy="2377440"/>
          </a:xfrm>
          <a:prstGeom prst="rect">
            <a:avLst/>
          </a:prstGeom>
        </p:spPr>
      </p:pic>
      <p:pic>
        <p:nvPicPr>
          <p:cNvPr id="8" name="Picture 7">
            <a:extLst>
              <a:ext uri="{FF2B5EF4-FFF2-40B4-BE49-F238E27FC236}">
                <a16:creationId xmlns:a16="http://schemas.microsoft.com/office/drawing/2014/main" id="{A4614A15-1BF8-47D7-A9B6-6C5B0ED6FD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85474" y="2521025"/>
            <a:ext cx="1463040" cy="2468880"/>
          </a:xfrm>
          <a:prstGeom prst="rect">
            <a:avLst/>
          </a:prstGeom>
        </p:spPr>
      </p:pic>
      <p:pic>
        <p:nvPicPr>
          <p:cNvPr id="14" name="Picture 13">
            <a:extLst>
              <a:ext uri="{FF2B5EF4-FFF2-40B4-BE49-F238E27FC236}">
                <a16:creationId xmlns:a16="http://schemas.microsoft.com/office/drawing/2014/main" id="{3B338911-1F43-4D14-8AB3-2E728AC4ADF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36842" y="4208964"/>
            <a:ext cx="1517227" cy="2560320"/>
          </a:xfrm>
          <a:prstGeom prst="rect">
            <a:avLst/>
          </a:prstGeom>
        </p:spPr>
      </p:pic>
      <p:sp>
        <p:nvSpPr>
          <p:cNvPr id="15" name="CuadroTexto 14">
            <a:extLst>
              <a:ext uri="{FF2B5EF4-FFF2-40B4-BE49-F238E27FC236}">
                <a16:creationId xmlns:a16="http://schemas.microsoft.com/office/drawing/2014/main" id="{F2CFA0D5-491E-4BE7-9CC8-E9682C45408D}"/>
              </a:ext>
            </a:extLst>
          </p:cNvPr>
          <p:cNvSpPr txBox="1"/>
          <p:nvPr/>
        </p:nvSpPr>
        <p:spPr>
          <a:xfrm>
            <a:off x="8484049" y="4627586"/>
            <a:ext cx="1202850" cy="738664"/>
          </a:xfrm>
          <a:prstGeom prst="rect">
            <a:avLst/>
          </a:prstGeom>
          <a:solidFill>
            <a:schemeClr val="bg1"/>
          </a:solidFill>
        </p:spPr>
        <p:txBody>
          <a:bodyPr wrap="square" lIns="0" tIns="0" rIns="0" bIns="0" numCol="1" spcCol="151200" rtlCol="0">
            <a:spAutoFit/>
          </a:bodyPr>
          <a:lstStyle/>
          <a:p>
            <a:pPr algn="ctr"/>
            <a:r>
              <a:rPr lang="es-ES" sz="1600" b="1" dirty="0" err="1">
                <a:solidFill>
                  <a:srgbClr val="7030A0"/>
                </a:solidFill>
                <a:latin typeface="Arial Narrow" panose="020B0606020202030204" pitchFamily="34" charset="0"/>
              </a:rPr>
              <a:t>One</a:t>
            </a:r>
            <a:r>
              <a:rPr lang="es-ES" sz="1600" b="1" dirty="0">
                <a:solidFill>
                  <a:srgbClr val="7030A0"/>
                </a:solidFill>
                <a:latin typeface="Arial Narrow" panose="020B0606020202030204" pitchFamily="34" charset="0"/>
              </a:rPr>
              <a:t> Experian </a:t>
            </a:r>
            <a:r>
              <a:rPr lang="es-ES" sz="1600" b="1" dirty="0" err="1">
                <a:solidFill>
                  <a:srgbClr val="7030A0"/>
                </a:solidFill>
                <a:latin typeface="Arial Narrow" panose="020B0606020202030204" pitchFamily="34" charset="0"/>
              </a:rPr>
              <a:t>Recognition</a:t>
            </a:r>
            <a:endParaRPr lang="es-ES" sz="1600" b="1" dirty="0">
              <a:solidFill>
                <a:srgbClr val="7030A0"/>
              </a:solidFill>
              <a:latin typeface="Arial Narrow" panose="020B0606020202030204" pitchFamily="34" charset="0"/>
            </a:endParaRPr>
          </a:p>
          <a:p>
            <a:pPr algn="ctr"/>
            <a:endParaRPr lang="es-ES" sz="1600" b="1" dirty="0">
              <a:solidFill>
                <a:srgbClr val="7030A0"/>
              </a:solidFill>
              <a:latin typeface="Arial Narrow" panose="020B0606020202030204" pitchFamily="34" charset="0"/>
            </a:endParaRPr>
          </a:p>
        </p:txBody>
      </p:sp>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2136" y="523955"/>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033756" y="901108"/>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Way</a:t>
            </a:r>
            <a:r>
              <a:rPr lang="es-ES" sz="1050" b="1" dirty="0">
                <a:solidFill>
                  <a:srgbClr val="7030A0"/>
                </a:solidFill>
                <a:latin typeface="Arial Narrow" panose="020B0606020202030204" pitchFamily="34" charset="0"/>
              </a:rPr>
              <a:t> Culture</a:t>
            </a:r>
            <a:endParaRPr lang="es-ES" sz="100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181" y="852204"/>
            <a:ext cx="1076437" cy="1816488"/>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047801" y="1246942"/>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Dress</a:t>
            </a:r>
            <a:r>
              <a:rPr lang="es-ES" sz="1050" b="1" dirty="0">
                <a:solidFill>
                  <a:srgbClr val="7030A0"/>
                </a:solidFill>
                <a:latin typeface="Arial Narrow" panose="020B0606020202030204" pitchFamily="34" charset="0"/>
              </a:rPr>
              <a:t> </a:t>
            </a:r>
            <a:r>
              <a:rPr lang="es-ES" sz="1050" b="1" dirty="0" err="1">
                <a:solidFill>
                  <a:srgbClr val="7030A0"/>
                </a:solidFill>
                <a:latin typeface="Arial Narrow" panose="020B0606020202030204" pitchFamily="34" charset="0"/>
              </a:rPr>
              <a:t>Code</a:t>
            </a:r>
            <a:endParaRPr lang="es-ES" sz="1000" b="1" dirty="0">
              <a:solidFill>
                <a:srgbClr val="7030A0"/>
              </a:solidFill>
              <a:latin typeface="Arial Narrow" panose="020B0606020202030204" pitchFamily="34" charset="0"/>
            </a:endParaRPr>
          </a:p>
        </p:txBody>
      </p:sp>
      <p:sp>
        <p:nvSpPr>
          <p:cNvPr id="24" name="Rectangle: Rounded Corners 9">
            <a:extLst>
              <a:ext uri="{FF2B5EF4-FFF2-40B4-BE49-F238E27FC236}">
                <a16:creationId xmlns:a16="http://schemas.microsoft.com/office/drawing/2014/main" id="{9F2F35DA-B7BD-4D73-83F6-BF2A47E1C767}"/>
              </a:ext>
            </a:extLst>
          </p:cNvPr>
          <p:cNvSpPr/>
          <p:nvPr/>
        </p:nvSpPr>
        <p:spPr>
          <a:xfrm>
            <a:off x="412617" y="3804775"/>
            <a:ext cx="6588378" cy="2523678"/>
          </a:xfrm>
          <a:prstGeom prst="roundRect">
            <a:avLst>
              <a:gd name="adj" fmla="val 7678"/>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10">
            <a:extLst>
              <a:ext uri="{FF2B5EF4-FFF2-40B4-BE49-F238E27FC236}">
                <a16:creationId xmlns:a16="http://schemas.microsoft.com/office/drawing/2014/main" id="{86AD679F-E04B-4771-8298-32004D298994}"/>
              </a:ext>
            </a:extLst>
          </p:cNvPr>
          <p:cNvSpPr txBox="1"/>
          <p:nvPr/>
        </p:nvSpPr>
        <p:spPr>
          <a:xfrm>
            <a:off x="515638" y="2661993"/>
            <a:ext cx="4517178" cy="984885"/>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One Experian Recognition Program</a:t>
            </a:r>
          </a:p>
        </p:txBody>
      </p:sp>
      <p:sp>
        <p:nvSpPr>
          <p:cNvPr id="26" name="TextBox 11">
            <a:extLst>
              <a:ext uri="{FF2B5EF4-FFF2-40B4-BE49-F238E27FC236}">
                <a16:creationId xmlns:a16="http://schemas.microsoft.com/office/drawing/2014/main" id="{CF6BAA8C-CFDB-4654-BE82-6B966088F9CC}"/>
              </a:ext>
            </a:extLst>
          </p:cNvPr>
          <p:cNvSpPr txBox="1"/>
          <p:nvPr/>
        </p:nvSpPr>
        <p:spPr>
          <a:xfrm>
            <a:off x="215883" y="3918069"/>
            <a:ext cx="6574325" cy="2215991"/>
          </a:xfrm>
          <a:prstGeom prst="rect">
            <a:avLst/>
          </a:prstGeom>
          <a:noFill/>
        </p:spPr>
        <p:txBody>
          <a:bodyPr wrap="square" lIns="0" tIns="0" rIns="0" bIns="0" numCol="1" spcCol="151200" rtlCol="0">
            <a:spAutoFit/>
          </a:bodyPr>
          <a:lstStyle/>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The One Experian Recognition program allows employees to recognize colleagues or teams for being role models and exceptional performers.  Winners go beyond the call of duty and represent our desired Experian Culture, described in The Experian Way.</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For more information on the One Experian Recognition program, visit the </a:t>
            </a:r>
            <a:r>
              <a:rPr lang="en-US" sz="1600" u="sng" dirty="0">
                <a:solidFill>
                  <a:srgbClr val="333333"/>
                </a:solidFill>
                <a:ea typeface="Calibri" panose="020F0502020204030204" pitchFamily="34" charset="0"/>
                <a:cs typeface="Times New Roman" panose="02020603050405020304" pitchFamily="18" charset="0"/>
                <a:hlinkClick r:id="rId10"/>
              </a:rPr>
              <a:t>Zoom page</a:t>
            </a:r>
            <a:r>
              <a:rPr lang="en-US" sz="1600" dirty="0">
                <a:solidFill>
                  <a:srgbClr val="333333"/>
                </a:solidFill>
                <a:ea typeface="Calibri" panose="020F0502020204030204" pitchFamily="34" charset="0"/>
                <a:cs typeface="Times New Roman" panose="02020603050405020304" pitchFamily="18" charset="0"/>
              </a:rPr>
              <a:t>.</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p:txBody>
      </p:sp>
      <p:grpSp>
        <p:nvGrpSpPr>
          <p:cNvPr id="18" name="Grupo 17">
            <a:extLst>
              <a:ext uri="{FF2B5EF4-FFF2-40B4-BE49-F238E27FC236}">
                <a16:creationId xmlns:a16="http://schemas.microsoft.com/office/drawing/2014/main" id="{44B5D12B-FE7B-414E-81BD-E462048F4114}"/>
              </a:ext>
            </a:extLst>
          </p:cNvPr>
          <p:cNvGrpSpPr/>
          <p:nvPr/>
        </p:nvGrpSpPr>
        <p:grpSpPr>
          <a:xfrm>
            <a:off x="9102586" y="2570334"/>
            <a:ext cx="1463040" cy="2468880"/>
            <a:chOff x="9085474" y="2521025"/>
            <a:chExt cx="1463040" cy="2468880"/>
          </a:xfrm>
        </p:grpSpPr>
        <p:pic>
          <p:nvPicPr>
            <p:cNvPr id="19" name="Picture 7">
              <a:extLst>
                <a:ext uri="{FF2B5EF4-FFF2-40B4-BE49-F238E27FC236}">
                  <a16:creationId xmlns:a16="http://schemas.microsoft.com/office/drawing/2014/main" id="{33060F55-7737-49FF-B70E-18E257D1FD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85474" y="2521025"/>
              <a:ext cx="1463040" cy="2468880"/>
            </a:xfrm>
            <a:prstGeom prst="rect">
              <a:avLst/>
            </a:prstGeom>
          </p:spPr>
        </p:pic>
        <p:sp>
          <p:nvSpPr>
            <p:cNvPr id="27" name="Diagrama de flujo: proceso alternativo 26">
              <a:extLst>
                <a:ext uri="{FF2B5EF4-FFF2-40B4-BE49-F238E27FC236}">
                  <a16:creationId xmlns:a16="http://schemas.microsoft.com/office/drawing/2014/main" id="{43FF3321-B7B8-4F7B-97BF-A896CC8CED13}"/>
                </a:ext>
              </a:extLst>
            </p:cNvPr>
            <p:cNvSpPr/>
            <p:nvPr/>
          </p:nvSpPr>
          <p:spPr>
            <a:xfrm>
              <a:off x="9216234" y="3031958"/>
              <a:ext cx="1177363" cy="530438"/>
            </a:xfrm>
            <a:prstGeom prst="flowChartAlternateProcess">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b="1" dirty="0" err="1">
                  <a:solidFill>
                    <a:srgbClr val="7030A0"/>
                  </a:solidFill>
                </a:rPr>
                <a:t>Elevate</a:t>
              </a:r>
              <a:r>
                <a:rPr lang="es-ES" sz="1200" b="1" dirty="0">
                  <a:solidFill>
                    <a:srgbClr val="7030A0"/>
                  </a:solidFill>
                </a:rPr>
                <a:t> performance</a:t>
              </a:r>
              <a:endParaRPr lang="es-CO" sz="1200" b="1" dirty="0">
                <a:solidFill>
                  <a:srgbClr val="7030A0"/>
                </a:solidFill>
              </a:endParaRPr>
            </a:p>
          </p:txBody>
        </p:sp>
      </p:grpSp>
    </p:spTree>
    <p:extLst>
      <p:ext uri="{BB962C8B-B14F-4D97-AF65-F5344CB8AC3E}">
        <p14:creationId xmlns:p14="http://schemas.microsoft.com/office/powerpoint/2010/main" val="2925627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820782" cy="1385070"/>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6830" y="126166"/>
            <a:ext cx="957260" cy="1615379"/>
          </a:xfrm>
          <a:prstGeom prst="rect">
            <a:avLst/>
          </a:prstGeom>
        </p:spPr>
      </p:pic>
      <p:pic>
        <p:nvPicPr>
          <p:cNvPr id="6" name="Picture 5">
            <a:extLst>
              <a:ext uri="{FF2B5EF4-FFF2-40B4-BE49-F238E27FC236}">
                <a16:creationId xmlns:a16="http://schemas.microsoft.com/office/drawing/2014/main" id="{9D04479F-80A6-4BD1-ADCD-B72F216D4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890" y="1206513"/>
            <a:ext cx="1169187" cy="1973003"/>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2683" y="260149"/>
            <a:ext cx="1076437" cy="1816488"/>
          </a:xfrm>
          <a:prstGeom prst="rect">
            <a:avLst/>
          </a:prstGeom>
        </p:spPr>
      </p:pic>
      <p:pic>
        <p:nvPicPr>
          <p:cNvPr id="9" name="Picture 8">
            <a:extLst>
              <a:ext uri="{FF2B5EF4-FFF2-40B4-BE49-F238E27FC236}">
                <a16:creationId xmlns:a16="http://schemas.microsoft.com/office/drawing/2014/main" id="{739D0FFD-367B-48C3-A30D-69B5EEB0B5E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46317" y="1681111"/>
            <a:ext cx="1408853" cy="2377440"/>
          </a:xfrm>
          <a:prstGeom prst="rect">
            <a:avLst/>
          </a:prstGeom>
        </p:spPr>
      </p:pic>
      <p:grpSp>
        <p:nvGrpSpPr>
          <p:cNvPr id="13" name="Group 12">
            <a:extLst>
              <a:ext uri="{FF2B5EF4-FFF2-40B4-BE49-F238E27FC236}">
                <a16:creationId xmlns:a16="http://schemas.microsoft.com/office/drawing/2014/main" id="{79528BE1-9159-45F0-A91A-E8E571514514}"/>
              </a:ext>
            </a:extLst>
          </p:cNvPr>
          <p:cNvGrpSpPr/>
          <p:nvPr/>
        </p:nvGrpSpPr>
        <p:grpSpPr>
          <a:xfrm>
            <a:off x="215883" y="2661993"/>
            <a:ext cx="6785112" cy="5029724"/>
            <a:chOff x="17521" y="2145246"/>
            <a:chExt cx="6677567" cy="5029724"/>
          </a:xfrm>
        </p:grpSpPr>
        <p:sp>
          <p:nvSpPr>
            <p:cNvPr id="10" name="Rectangle: Rounded Corners 9">
              <a:extLst>
                <a:ext uri="{FF2B5EF4-FFF2-40B4-BE49-F238E27FC236}">
                  <a16:creationId xmlns:a16="http://schemas.microsoft.com/office/drawing/2014/main" id="{08C09A02-7A45-42C3-8EAA-A4051428CF05}"/>
                </a:ext>
              </a:extLst>
            </p:cNvPr>
            <p:cNvSpPr/>
            <p:nvPr/>
          </p:nvSpPr>
          <p:spPr>
            <a:xfrm>
              <a:off x="211137" y="3288027"/>
              <a:ext cx="6483951" cy="3886943"/>
            </a:xfrm>
            <a:prstGeom prst="roundRect">
              <a:avLst>
                <a:gd name="adj" fmla="val 7678"/>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393874E-B5E7-4CED-AB0A-DCB43E6CE66C}"/>
                </a:ext>
              </a:extLst>
            </p:cNvPr>
            <p:cNvSpPr txBox="1"/>
            <p:nvPr/>
          </p:nvSpPr>
          <p:spPr>
            <a:xfrm>
              <a:off x="312525" y="2145246"/>
              <a:ext cx="4445580"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Oracle for Managers </a:t>
              </a:r>
            </a:p>
          </p:txBody>
        </p:sp>
        <p:sp>
          <p:nvSpPr>
            <p:cNvPr id="12" name="TextBox 11">
              <a:extLst>
                <a:ext uri="{FF2B5EF4-FFF2-40B4-BE49-F238E27FC236}">
                  <a16:creationId xmlns:a16="http://schemas.microsoft.com/office/drawing/2014/main" id="{A01E42D5-13AB-421D-AC06-904AE93D45F8}"/>
                </a:ext>
              </a:extLst>
            </p:cNvPr>
            <p:cNvSpPr txBox="1"/>
            <p:nvPr/>
          </p:nvSpPr>
          <p:spPr>
            <a:xfrm>
              <a:off x="17521" y="3401322"/>
              <a:ext cx="6470121" cy="2708434"/>
            </a:xfrm>
            <a:prstGeom prst="rect">
              <a:avLst/>
            </a:prstGeom>
            <a:noFill/>
          </p:spPr>
          <p:txBody>
            <a:bodyPr wrap="square" lIns="0" tIns="0" rIns="0" bIns="0" numCol="1" spcCol="151200" rtlCol="0">
              <a:spAutoFit/>
            </a:bodyPr>
            <a:lstStyle/>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In Experian we provide tools to make our manager´s life easier.  This is why we support several HR processes on Oracle, where you can manage: </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&gt;Absenteeism (long/short/Sick leaves – vacations)</a:t>
              </a: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&gt;Organizational Structure Changes (Promotions, Movements, salary adjustments) </a:t>
              </a: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&gt;Contract terminations:  </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To have access for a complete Oracle guide pack, click </a:t>
              </a:r>
              <a:r>
                <a:rPr lang="en-US" sz="1600" dirty="0">
                  <a:solidFill>
                    <a:srgbClr val="333333"/>
                  </a:solidFill>
                  <a:ea typeface="Calibri" panose="020F0502020204030204" pitchFamily="34" charset="0"/>
                  <a:cs typeface="Times New Roman" panose="02020603050405020304" pitchFamily="18" charset="0"/>
                  <a:hlinkClick r:id="rId8"/>
                </a:rPr>
                <a:t>here</a:t>
              </a: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p:txBody>
        </p:sp>
      </p:grpSp>
      <p:pic>
        <p:nvPicPr>
          <p:cNvPr id="14" name="Picture 13">
            <a:extLst>
              <a:ext uri="{FF2B5EF4-FFF2-40B4-BE49-F238E27FC236}">
                <a16:creationId xmlns:a16="http://schemas.microsoft.com/office/drawing/2014/main" id="{3B338911-1F43-4D14-8AB3-2E728AC4ADF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36843" y="4208964"/>
            <a:ext cx="1432616" cy="2417539"/>
          </a:xfrm>
          <a:prstGeom prst="rect">
            <a:avLst/>
          </a:prstGeom>
        </p:spPr>
      </p:pic>
      <p:sp>
        <p:nvSpPr>
          <p:cNvPr id="15" name="CuadroTexto 14">
            <a:extLst>
              <a:ext uri="{FF2B5EF4-FFF2-40B4-BE49-F238E27FC236}">
                <a16:creationId xmlns:a16="http://schemas.microsoft.com/office/drawing/2014/main" id="{F2CFA0D5-491E-4BE7-9CC8-E9682C45408D}"/>
              </a:ext>
            </a:extLst>
          </p:cNvPr>
          <p:cNvSpPr txBox="1"/>
          <p:nvPr/>
        </p:nvSpPr>
        <p:spPr>
          <a:xfrm>
            <a:off x="8483192" y="4603729"/>
            <a:ext cx="1139917" cy="738664"/>
          </a:xfrm>
          <a:prstGeom prst="rect">
            <a:avLst/>
          </a:prstGeom>
          <a:solidFill>
            <a:schemeClr val="bg1"/>
          </a:solidFill>
        </p:spPr>
        <p:txBody>
          <a:bodyPr wrap="square" lIns="0" tIns="0" rIns="0" bIns="0" numCol="1" spcCol="151200" rtlCol="0">
            <a:spAutoFit/>
          </a:bodyPr>
          <a:lstStyle/>
          <a:p>
            <a:pPr algn="ctr"/>
            <a:r>
              <a:rPr lang="es-ES" sz="1600" b="1" dirty="0" err="1">
                <a:solidFill>
                  <a:srgbClr val="7030A0"/>
                </a:solidFill>
                <a:latin typeface="Arial Narrow" panose="020B0606020202030204" pitchFamily="34" charset="0"/>
              </a:rPr>
              <a:t>One</a:t>
            </a:r>
            <a:r>
              <a:rPr lang="es-ES" sz="1600" b="1" dirty="0">
                <a:solidFill>
                  <a:srgbClr val="7030A0"/>
                </a:solidFill>
                <a:latin typeface="Arial Narrow" panose="020B0606020202030204" pitchFamily="34" charset="0"/>
              </a:rPr>
              <a:t> Experian </a:t>
            </a:r>
            <a:r>
              <a:rPr lang="es-ES" sz="1600" b="1" dirty="0" err="1">
                <a:solidFill>
                  <a:srgbClr val="7030A0"/>
                </a:solidFill>
                <a:latin typeface="Arial Narrow" panose="020B0606020202030204" pitchFamily="34" charset="0"/>
              </a:rPr>
              <a:t>Recognition</a:t>
            </a:r>
            <a:endParaRPr lang="es-ES" sz="1600" b="1" dirty="0">
              <a:solidFill>
                <a:srgbClr val="7030A0"/>
              </a:solidFill>
              <a:latin typeface="Arial Narrow" panose="020B0606020202030204" pitchFamily="34" charset="0"/>
            </a:endParaRPr>
          </a:p>
          <a:p>
            <a:pPr algn="ctr"/>
            <a:endParaRPr lang="es-ES" sz="1600" b="1" dirty="0">
              <a:solidFill>
                <a:srgbClr val="7030A0"/>
              </a:solidFill>
              <a:latin typeface="Arial Narrow" panose="020B0606020202030204" pitchFamily="34" charset="0"/>
            </a:endParaRPr>
          </a:p>
        </p:txBody>
      </p:sp>
      <p:pic>
        <p:nvPicPr>
          <p:cNvPr id="18" name="Picture 13">
            <a:extLst>
              <a:ext uri="{FF2B5EF4-FFF2-40B4-BE49-F238E27FC236}">
                <a16:creationId xmlns:a16="http://schemas.microsoft.com/office/drawing/2014/main" id="{9B264BC4-7A63-4C53-8190-DB7467A51B3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05408" y="5272286"/>
            <a:ext cx="1433737" cy="2419431"/>
          </a:xfrm>
          <a:prstGeom prst="rect">
            <a:avLst/>
          </a:prstGeom>
        </p:spPr>
      </p:pic>
      <p:sp>
        <p:nvSpPr>
          <p:cNvPr id="19" name="CuadroTexto 18">
            <a:extLst>
              <a:ext uri="{FF2B5EF4-FFF2-40B4-BE49-F238E27FC236}">
                <a16:creationId xmlns:a16="http://schemas.microsoft.com/office/drawing/2014/main" id="{44E2E4AC-06EF-4F2D-A3E6-F5601051FF8A}"/>
              </a:ext>
            </a:extLst>
          </p:cNvPr>
          <p:cNvSpPr txBox="1"/>
          <p:nvPr/>
        </p:nvSpPr>
        <p:spPr>
          <a:xfrm>
            <a:off x="7352022" y="5657007"/>
            <a:ext cx="1132027" cy="707886"/>
          </a:xfrm>
          <a:prstGeom prst="rect">
            <a:avLst/>
          </a:prstGeom>
          <a:solidFill>
            <a:schemeClr val="bg1"/>
          </a:solidFill>
        </p:spPr>
        <p:txBody>
          <a:bodyPr wrap="square" lIns="0" tIns="0" rIns="0" bIns="0" numCol="1" spcCol="151200" rtlCol="0">
            <a:spAutoFit/>
          </a:bodyPr>
          <a:lstStyle/>
          <a:p>
            <a:pPr algn="ctr"/>
            <a:r>
              <a:rPr lang="es-ES" sz="1600" b="1" dirty="0">
                <a:solidFill>
                  <a:srgbClr val="7030A0"/>
                </a:solidFill>
                <a:latin typeface="Arial Narrow" panose="020B0606020202030204" pitchFamily="34" charset="0"/>
              </a:rPr>
              <a:t>Oracle </a:t>
            </a:r>
            <a:r>
              <a:rPr lang="es-ES" sz="1600" b="1" dirty="0" err="1">
                <a:solidFill>
                  <a:srgbClr val="7030A0"/>
                </a:solidFill>
                <a:latin typeface="Arial Narrow" panose="020B0606020202030204" pitchFamily="34" charset="0"/>
              </a:rPr>
              <a:t>for</a:t>
            </a:r>
            <a:r>
              <a:rPr lang="es-ES" sz="1600" b="1" dirty="0">
                <a:solidFill>
                  <a:srgbClr val="7030A0"/>
                </a:solidFill>
                <a:latin typeface="Arial Narrow" panose="020B0606020202030204" pitchFamily="34" charset="0"/>
              </a:rPr>
              <a:t> Managers</a:t>
            </a:r>
          </a:p>
          <a:p>
            <a:pPr algn="ctr"/>
            <a:endParaRPr lang="es-ES" sz="1400" b="1" dirty="0">
              <a:solidFill>
                <a:srgbClr val="7030A0"/>
              </a:solidFill>
              <a:latin typeface="Arial Narrow" panose="020B0606020202030204" pitchFamily="34" charset="0"/>
            </a:endParaRPr>
          </a:p>
        </p:txBody>
      </p:sp>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2136" y="523955"/>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033756" y="901108"/>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Way</a:t>
            </a:r>
            <a:r>
              <a:rPr lang="es-ES" sz="1050" b="1" dirty="0">
                <a:solidFill>
                  <a:srgbClr val="7030A0"/>
                </a:solidFill>
                <a:latin typeface="Arial Narrow" panose="020B0606020202030204" pitchFamily="34" charset="0"/>
              </a:rPr>
              <a:t> Culture</a:t>
            </a:r>
            <a:endParaRPr lang="es-ES" sz="100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181" y="852204"/>
            <a:ext cx="1076437" cy="1816488"/>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047801" y="1246942"/>
            <a:ext cx="751581" cy="323165"/>
          </a:xfrm>
          <a:prstGeom prst="rect">
            <a:avLst/>
          </a:prstGeom>
          <a:solidFill>
            <a:schemeClr val="bg1"/>
          </a:solidFill>
        </p:spPr>
        <p:txBody>
          <a:bodyPr wrap="square" lIns="0" tIns="0" rIns="0" bIns="0" numCol="1" spcCol="151200" rtlCol="0">
            <a:spAutoFit/>
          </a:bodyPr>
          <a:lstStyle/>
          <a:p>
            <a:pPr algn="ctr"/>
            <a:r>
              <a:rPr lang="es-ES" sz="1050" b="1" dirty="0" err="1">
                <a:solidFill>
                  <a:srgbClr val="7030A0"/>
                </a:solidFill>
                <a:latin typeface="Arial Narrow" panose="020B0606020202030204" pitchFamily="34" charset="0"/>
              </a:rPr>
              <a:t>The</a:t>
            </a:r>
            <a:r>
              <a:rPr lang="es-ES" sz="1050" b="1" dirty="0">
                <a:solidFill>
                  <a:srgbClr val="7030A0"/>
                </a:solidFill>
                <a:latin typeface="Arial Narrow" panose="020B0606020202030204" pitchFamily="34" charset="0"/>
              </a:rPr>
              <a:t> Experian </a:t>
            </a:r>
            <a:r>
              <a:rPr lang="es-ES" sz="1050" b="1" dirty="0" err="1">
                <a:solidFill>
                  <a:srgbClr val="7030A0"/>
                </a:solidFill>
                <a:latin typeface="Arial Narrow" panose="020B0606020202030204" pitchFamily="34" charset="0"/>
              </a:rPr>
              <a:t>Dress</a:t>
            </a:r>
            <a:r>
              <a:rPr lang="es-ES" sz="1050" b="1" dirty="0">
                <a:solidFill>
                  <a:srgbClr val="7030A0"/>
                </a:solidFill>
                <a:latin typeface="Arial Narrow" panose="020B0606020202030204" pitchFamily="34" charset="0"/>
              </a:rPr>
              <a:t> </a:t>
            </a:r>
            <a:r>
              <a:rPr lang="es-ES" sz="1050" b="1" dirty="0" err="1">
                <a:solidFill>
                  <a:srgbClr val="7030A0"/>
                </a:solidFill>
                <a:latin typeface="Arial Narrow" panose="020B0606020202030204" pitchFamily="34" charset="0"/>
              </a:rPr>
              <a:t>Code</a:t>
            </a:r>
            <a:endParaRPr lang="es-ES" sz="1000" b="1" dirty="0">
              <a:solidFill>
                <a:srgbClr val="7030A0"/>
              </a:solidFill>
              <a:latin typeface="Arial Narrow" panose="020B0606020202030204" pitchFamily="34" charset="0"/>
            </a:endParaRPr>
          </a:p>
        </p:txBody>
      </p:sp>
      <p:grpSp>
        <p:nvGrpSpPr>
          <p:cNvPr id="28" name="Group 27">
            <a:extLst>
              <a:ext uri="{FF2B5EF4-FFF2-40B4-BE49-F238E27FC236}">
                <a16:creationId xmlns:a16="http://schemas.microsoft.com/office/drawing/2014/main" id="{3BED20AB-5245-40C7-BED7-87A2DE587ECD}"/>
              </a:ext>
            </a:extLst>
          </p:cNvPr>
          <p:cNvGrpSpPr/>
          <p:nvPr/>
        </p:nvGrpSpPr>
        <p:grpSpPr>
          <a:xfrm>
            <a:off x="9111114" y="2330629"/>
            <a:ext cx="1463040" cy="2468880"/>
            <a:chOff x="8844920" y="2603492"/>
            <a:chExt cx="1463040" cy="2468880"/>
          </a:xfrm>
        </p:grpSpPr>
        <p:pic>
          <p:nvPicPr>
            <p:cNvPr id="29" name="Picture 28">
              <a:extLst>
                <a:ext uri="{FF2B5EF4-FFF2-40B4-BE49-F238E27FC236}">
                  <a16:creationId xmlns:a16="http://schemas.microsoft.com/office/drawing/2014/main" id="{C52B4DC3-0073-45ED-AE90-A5175F44BC6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844920" y="2603492"/>
              <a:ext cx="1463040" cy="2468880"/>
            </a:xfrm>
            <a:prstGeom prst="rect">
              <a:avLst/>
            </a:prstGeom>
          </p:spPr>
        </p:pic>
        <p:sp>
          <p:nvSpPr>
            <p:cNvPr id="30" name="TextBox 29">
              <a:extLst>
                <a:ext uri="{FF2B5EF4-FFF2-40B4-BE49-F238E27FC236}">
                  <a16:creationId xmlns:a16="http://schemas.microsoft.com/office/drawing/2014/main" id="{F277115A-1EB4-40B9-9103-846480376ACD}"/>
                </a:ext>
              </a:extLst>
            </p:cNvPr>
            <p:cNvSpPr txBox="1"/>
            <p:nvPr/>
          </p:nvSpPr>
          <p:spPr>
            <a:xfrm>
              <a:off x="9027045" y="3147237"/>
              <a:ext cx="1097280" cy="499730"/>
            </a:xfrm>
            <a:prstGeom prst="rect">
              <a:avLst/>
            </a:prstGeom>
            <a:solidFill>
              <a:schemeClr val="bg1"/>
            </a:solidFill>
          </p:spPr>
          <p:txBody>
            <a:bodyPr wrap="square" lIns="0" tIns="0" rIns="0" bIns="0" numCol="1" spcCol="151200" rtlCol="0">
              <a:spAutoFit/>
            </a:bodyPr>
            <a:lstStyle/>
            <a:p>
              <a:endParaRPr lang="en-US" sz="1200" dirty="0"/>
            </a:p>
          </p:txBody>
        </p:sp>
      </p:grpSp>
      <p:sp>
        <p:nvSpPr>
          <p:cNvPr id="27" name="TextBox 26">
            <a:extLst>
              <a:ext uri="{FF2B5EF4-FFF2-40B4-BE49-F238E27FC236}">
                <a16:creationId xmlns:a16="http://schemas.microsoft.com/office/drawing/2014/main" id="{F7F98F4C-5CF7-4602-AEBF-FBB429AB11F5}"/>
              </a:ext>
            </a:extLst>
          </p:cNvPr>
          <p:cNvSpPr txBox="1"/>
          <p:nvPr/>
        </p:nvSpPr>
        <p:spPr>
          <a:xfrm>
            <a:off x="9199944" y="2875907"/>
            <a:ext cx="1283869" cy="430887"/>
          </a:xfrm>
          <a:prstGeom prst="rect">
            <a:avLst/>
          </a:prstGeom>
          <a:noFill/>
        </p:spPr>
        <p:txBody>
          <a:bodyPr wrap="square" lIns="0" tIns="0" rIns="0" bIns="0" numCol="1" spcCol="151200" rtlCol="0">
            <a:spAutoFit/>
          </a:bodyPr>
          <a:lstStyle/>
          <a:p>
            <a:pPr algn="ctr"/>
            <a:r>
              <a:rPr lang="en-US" sz="1400" b="1" dirty="0">
                <a:solidFill>
                  <a:schemeClr val="accent2"/>
                </a:solidFill>
              </a:rPr>
              <a:t>Elevate</a:t>
            </a:r>
          </a:p>
          <a:p>
            <a:pPr algn="ctr"/>
            <a:r>
              <a:rPr lang="en-US" sz="1400" b="1" dirty="0">
                <a:solidFill>
                  <a:schemeClr val="accent2"/>
                </a:solidFill>
              </a:rPr>
              <a:t>Performance</a:t>
            </a:r>
          </a:p>
        </p:txBody>
      </p:sp>
    </p:spTree>
    <p:extLst>
      <p:ext uri="{BB962C8B-B14F-4D97-AF65-F5344CB8AC3E}">
        <p14:creationId xmlns:p14="http://schemas.microsoft.com/office/powerpoint/2010/main" val="21639509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97CD9C5-3E75-4BEA-B9A7-71B27D40674B}"/>
              </a:ext>
            </a:extLst>
          </p:cNvPr>
          <p:cNvSpPr>
            <a:spLocks noGrp="1"/>
          </p:cNvSpPr>
          <p:nvPr>
            <p:ph idx="1"/>
          </p:nvPr>
        </p:nvSpPr>
        <p:spPr>
          <a:xfrm>
            <a:off x="669344" y="2427692"/>
            <a:ext cx="4946682" cy="2305673"/>
          </a:xfrm>
        </p:spPr>
        <p:txBody>
          <a:bodyPr/>
          <a:lstStyle/>
          <a:p>
            <a:r>
              <a:rPr lang="en-US" sz="1600" b="0" dirty="0"/>
              <a:t>These tools and resources are here to help guide you during your time at Experian. </a:t>
            </a:r>
          </a:p>
          <a:p>
            <a:endParaRPr lang="en-US" sz="1600" b="0" dirty="0"/>
          </a:p>
          <a:p>
            <a:r>
              <a:rPr lang="en-US" sz="1600" b="0" dirty="0"/>
              <a:t>If you need further assistance on daily activities or specific inquiries, please reach out to your HRBP.</a:t>
            </a:r>
            <a:endParaRPr lang="en-US" dirty="0"/>
          </a:p>
        </p:txBody>
      </p:sp>
      <p:sp>
        <p:nvSpPr>
          <p:cNvPr id="3" name="Title 2">
            <a:extLst>
              <a:ext uri="{FF2B5EF4-FFF2-40B4-BE49-F238E27FC236}">
                <a16:creationId xmlns:a16="http://schemas.microsoft.com/office/drawing/2014/main" id="{E851B0B3-5655-4519-8AC4-136F2C3F4400}"/>
              </a:ext>
            </a:extLst>
          </p:cNvPr>
          <p:cNvSpPr>
            <a:spLocks noGrp="1"/>
          </p:cNvSpPr>
          <p:nvPr>
            <p:ph type="title"/>
          </p:nvPr>
        </p:nvSpPr>
        <p:spPr>
          <a:xfrm>
            <a:off x="669344" y="1492940"/>
            <a:ext cx="5570851" cy="658590"/>
          </a:xfrm>
        </p:spPr>
        <p:txBody>
          <a:bodyPr/>
          <a:lstStyle/>
          <a:p>
            <a:r>
              <a:rPr lang="en-US" sz="3200" dirty="0">
                <a:latin typeface="Roboto" panose="02000000000000000000" pitchFamily="2" charset="0"/>
                <a:ea typeface="Roboto" panose="02000000000000000000" pitchFamily="2" charset="0"/>
                <a:cs typeface="Roboto" panose="02000000000000000000" pitchFamily="2" charset="0"/>
              </a:rPr>
              <a:t>Enjoy the journey</a:t>
            </a:r>
          </a:p>
        </p:txBody>
      </p:sp>
      <p:pic>
        <p:nvPicPr>
          <p:cNvPr id="6" name="Picture Placeholder 5">
            <a:extLst>
              <a:ext uri="{FF2B5EF4-FFF2-40B4-BE49-F238E27FC236}">
                <a16:creationId xmlns:a16="http://schemas.microsoft.com/office/drawing/2014/main" id="{01E24555-E3F3-45D5-9118-B5950CD0F9B9}"/>
              </a:ext>
            </a:extLst>
          </p:cNvPr>
          <p:cNvPicPr>
            <a:picLocks noGrp="1" noChangeAspect="1"/>
          </p:cNvPicPr>
          <p:nvPr>
            <p:ph type="pic" sz="quarter" idx="14"/>
          </p:nvPr>
        </p:nvPicPr>
        <p:blipFill rotWithShape="1">
          <a:blip r:embed="rId2">
            <a:extLst>
              <a:ext uri="{BEBA8EAE-BF5A-486C-A8C5-ECC9F3942E4B}">
                <a14:imgProps xmlns:a14="http://schemas.microsoft.com/office/drawing/2010/main">
                  <a14:imgLayer r:embed="rId3">
                    <a14:imgEffect>
                      <a14:saturation sat="79000"/>
                    </a14:imgEffect>
                    <a14:imgEffect>
                      <a14:brightnessContrast bright="12000" contrast="-1000"/>
                    </a14:imgEffect>
                  </a14:imgLayer>
                </a14:imgProps>
              </a:ext>
              <a:ext uri="{28A0092B-C50C-407E-A947-70E740481C1C}">
                <a14:useLocalDpi xmlns:a14="http://schemas.microsoft.com/office/drawing/2010/main" val="0"/>
              </a:ext>
            </a:extLst>
          </a:blip>
          <a:srcRect l="32117" r="17819"/>
          <a:stretch/>
        </p:blipFill>
        <p:spPr>
          <a:xfrm>
            <a:off x="6441540" y="-6764"/>
            <a:ext cx="5763340" cy="7674927"/>
          </a:xfrm>
        </p:spPr>
      </p:pic>
    </p:spTree>
    <p:extLst>
      <p:ext uri="{BB962C8B-B14F-4D97-AF65-F5344CB8AC3E}">
        <p14:creationId xmlns:p14="http://schemas.microsoft.com/office/powerpoint/2010/main" val="3686433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FF89CF-EA14-4BBE-AB04-75C7844237EB}"/>
              </a:ext>
            </a:extLst>
          </p:cNvPr>
          <p:cNvSpPr>
            <a:spLocks noGrp="1"/>
          </p:cNvSpPr>
          <p:nvPr>
            <p:ph idx="1"/>
          </p:nvPr>
        </p:nvSpPr>
        <p:spPr>
          <a:xfrm>
            <a:off x="970119" y="0"/>
            <a:ext cx="5087537" cy="6085415"/>
          </a:xfrm>
        </p:spPr>
        <p:txBody>
          <a:bodyPr/>
          <a:lstStyle/>
          <a:p>
            <a:r>
              <a:rPr lang="en-US" sz="3200" dirty="0">
                <a:solidFill>
                  <a:srgbClr val="E63888"/>
                </a:solidFill>
                <a:latin typeface="Roboto Light" panose="02000000000000000000" pitchFamily="2" charset="0"/>
                <a:ea typeface="Roboto Light" panose="02000000000000000000" pitchFamily="2" charset="0"/>
                <a:cs typeface="Roboto Light" panose="02000000000000000000" pitchFamily="2" charset="0"/>
              </a:rPr>
              <a:t>Let’s get started on your</a:t>
            </a:r>
          </a:p>
          <a:p>
            <a:r>
              <a:rPr lang="en-US" sz="3200" dirty="0">
                <a:solidFill>
                  <a:srgbClr val="E63888"/>
                </a:solidFill>
                <a:latin typeface="Roboto Light" panose="02000000000000000000" pitchFamily="2" charset="0"/>
                <a:ea typeface="Roboto Light" panose="02000000000000000000" pitchFamily="2" charset="0"/>
                <a:cs typeface="Roboto Light" panose="02000000000000000000" pitchFamily="2" charset="0"/>
              </a:rPr>
              <a:t>road to success as a</a:t>
            </a:r>
          </a:p>
          <a:p>
            <a:r>
              <a:rPr lang="en-US" sz="3200" dirty="0">
                <a:solidFill>
                  <a:srgbClr val="E63888"/>
                </a:solidFill>
                <a:latin typeface="Roboto Light" panose="02000000000000000000" pitchFamily="2" charset="0"/>
                <a:ea typeface="Roboto Light" panose="02000000000000000000" pitchFamily="2" charset="0"/>
                <a:cs typeface="Roboto Light" panose="02000000000000000000" pitchFamily="2" charset="0"/>
              </a:rPr>
              <a:t>Manager!</a:t>
            </a:r>
          </a:p>
          <a:p>
            <a:endParaRPr lang="en-US" dirty="0"/>
          </a:p>
        </p:txBody>
      </p:sp>
      <p:pic>
        <p:nvPicPr>
          <p:cNvPr id="5" name="Picture Placeholder 4">
            <a:extLst>
              <a:ext uri="{FF2B5EF4-FFF2-40B4-BE49-F238E27FC236}">
                <a16:creationId xmlns:a16="http://schemas.microsoft.com/office/drawing/2014/main" id="{36E2F02A-697D-477A-B40A-16590038600C}"/>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4957" r="24957"/>
          <a:stretch>
            <a:fillRect/>
          </a:stretch>
        </p:blipFill>
        <p:spPr>
          <a:xfrm>
            <a:off x="6428660" y="0"/>
            <a:ext cx="5763340" cy="7674927"/>
          </a:xfrm>
        </p:spPr>
      </p:pic>
    </p:spTree>
    <p:extLst>
      <p:ext uri="{BB962C8B-B14F-4D97-AF65-F5344CB8AC3E}">
        <p14:creationId xmlns:p14="http://schemas.microsoft.com/office/powerpoint/2010/main" val="4158747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9EAE69-B3FF-4AB5-A1AF-6217030A1C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4" name="Rectangle 3">
            <a:extLst>
              <a:ext uri="{FF2B5EF4-FFF2-40B4-BE49-F238E27FC236}">
                <a16:creationId xmlns:a16="http://schemas.microsoft.com/office/drawing/2014/main" id="{B0E2FD43-D65A-4AD3-B893-86D7ACCA9ADE}"/>
              </a:ext>
            </a:extLst>
          </p:cNvPr>
          <p:cNvSpPr/>
          <p:nvPr/>
        </p:nvSpPr>
        <p:spPr>
          <a:xfrm>
            <a:off x="179295" y="3554524"/>
            <a:ext cx="6096000" cy="1569660"/>
          </a:xfrm>
          <a:prstGeom prst="rect">
            <a:avLst/>
          </a:prstGeom>
        </p:spPr>
        <p:txBody>
          <a:bodyPr>
            <a:spAutoFit/>
          </a:bodyPr>
          <a:lstStyle/>
          <a:p>
            <a:r>
              <a:rPr lang="en-US" sz="3200" b="1"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Follow the road and learn more about our resources and guides for various HR Processes. </a:t>
            </a:r>
          </a:p>
        </p:txBody>
      </p:sp>
    </p:spTree>
    <p:extLst>
      <p:ext uri="{BB962C8B-B14F-4D97-AF65-F5344CB8AC3E}">
        <p14:creationId xmlns:p14="http://schemas.microsoft.com/office/powerpoint/2010/main" val="3239408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0652956-49AC-422C-9D01-DB15D024E8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grpSp>
        <p:nvGrpSpPr>
          <p:cNvPr id="11" name="Group 10">
            <a:extLst>
              <a:ext uri="{FF2B5EF4-FFF2-40B4-BE49-F238E27FC236}">
                <a16:creationId xmlns:a16="http://schemas.microsoft.com/office/drawing/2014/main" id="{FD1120E4-BDB2-4280-B3F8-598BA32AA71E}"/>
              </a:ext>
            </a:extLst>
          </p:cNvPr>
          <p:cNvGrpSpPr/>
          <p:nvPr/>
        </p:nvGrpSpPr>
        <p:grpSpPr>
          <a:xfrm>
            <a:off x="6346813" y="246184"/>
            <a:ext cx="5533748" cy="3305113"/>
            <a:chOff x="6346813" y="246184"/>
            <a:chExt cx="5533748" cy="3305113"/>
          </a:xfrm>
        </p:grpSpPr>
        <p:sp>
          <p:nvSpPr>
            <p:cNvPr id="4" name="TextBox 3">
              <a:extLst>
                <a:ext uri="{FF2B5EF4-FFF2-40B4-BE49-F238E27FC236}">
                  <a16:creationId xmlns:a16="http://schemas.microsoft.com/office/drawing/2014/main" id="{C78CAEE3-96FE-47FA-8D59-C0F1E0E87A4A}"/>
                </a:ext>
              </a:extLst>
            </p:cNvPr>
            <p:cNvSpPr txBox="1"/>
            <p:nvPr/>
          </p:nvSpPr>
          <p:spPr>
            <a:xfrm>
              <a:off x="6346813" y="246184"/>
              <a:ext cx="5259032" cy="677108"/>
            </a:xfrm>
            <a:prstGeom prst="rect">
              <a:avLst/>
            </a:prstGeom>
            <a:noFill/>
          </p:spPr>
          <p:txBody>
            <a:bodyPr wrap="square" lIns="0" tIns="0" rIns="0" bIns="0" numCol="1" spcCol="151200" rtlCol="0">
              <a:spAutoFit/>
            </a:bodyPr>
            <a:lstStyle/>
            <a:p>
              <a:pPr algn="r"/>
              <a:r>
                <a:rPr lang="en-US" sz="3200" b="1"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Manager Road to Success</a:t>
              </a:r>
            </a:p>
            <a:p>
              <a:endParaRPr lang="en-US" sz="1200" dirty="0"/>
            </a:p>
          </p:txBody>
        </p:sp>
        <p:grpSp>
          <p:nvGrpSpPr>
            <p:cNvPr id="10" name="Group 9">
              <a:extLst>
                <a:ext uri="{FF2B5EF4-FFF2-40B4-BE49-F238E27FC236}">
                  <a16:creationId xmlns:a16="http://schemas.microsoft.com/office/drawing/2014/main" id="{559B2733-B91C-497D-85E5-65E2139DEDD3}"/>
                </a:ext>
              </a:extLst>
            </p:cNvPr>
            <p:cNvGrpSpPr/>
            <p:nvPr/>
          </p:nvGrpSpPr>
          <p:grpSpPr>
            <a:xfrm>
              <a:off x="6411745" y="948774"/>
              <a:ext cx="5468816" cy="2602523"/>
              <a:chOff x="6411745" y="948774"/>
              <a:chExt cx="5468816" cy="2602523"/>
            </a:xfrm>
          </p:grpSpPr>
          <p:sp>
            <p:nvSpPr>
              <p:cNvPr id="6" name="Rectangle: Rounded Corners 5">
                <a:extLst>
                  <a:ext uri="{FF2B5EF4-FFF2-40B4-BE49-F238E27FC236}">
                    <a16:creationId xmlns:a16="http://schemas.microsoft.com/office/drawing/2014/main" id="{FBABBDE4-94C4-41F3-BDFE-2C4D1DF19277}"/>
                  </a:ext>
                </a:extLst>
              </p:cNvPr>
              <p:cNvSpPr/>
              <p:nvPr/>
            </p:nvSpPr>
            <p:spPr>
              <a:xfrm>
                <a:off x="6411745" y="948774"/>
                <a:ext cx="5468816" cy="2602523"/>
              </a:xfrm>
              <a:prstGeom prst="roundRect">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6D106B2-A18E-4B97-9783-16F49FEC0BDD}"/>
                  </a:ext>
                </a:extLst>
              </p:cNvPr>
              <p:cNvSpPr txBox="1"/>
              <p:nvPr/>
            </p:nvSpPr>
            <p:spPr>
              <a:xfrm>
                <a:off x="6825373" y="1260993"/>
                <a:ext cx="5011615" cy="1661993"/>
              </a:xfrm>
              <a:prstGeom prst="rect">
                <a:avLst/>
              </a:prstGeom>
              <a:noFill/>
            </p:spPr>
            <p:txBody>
              <a:bodyPr wrap="square" lIns="0" tIns="0" rIns="0" bIns="0" numCol="1" spcCol="151200" rtlCol="0">
                <a:spAutoFit/>
              </a:bodyPr>
              <a:lstStyle/>
              <a:p>
                <a:r>
                  <a:rPr lang="en-US" sz="1600" dirty="0"/>
                  <a:t>The purpose of this PowerPoint is to help you, the Experian manager, access information on best practices, procedures, forms, and job aid to help you effectively manage your daily activities throughout the employee lifecycle. </a:t>
                </a:r>
              </a:p>
              <a:p>
                <a:endParaRPr lang="en-US" sz="1600" dirty="0"/>
              </a:p>
              <a:p>
                <a:endParaRPr lang="en-US" sz="1200" dirty="0"/>
              </a:p>
            </p:txBody>
          </p:sp>
        </p:grpSp>
      </p:grpSp>
      <p:grpSp>
        <p:nvGrpSpPr>
          <p:cNvPr id="21" name="Group 20">
            <a:extLst>
              <a:ext uri="{FF2B5EF4-FFF2-40B4-BE49-F238E27FC236}">
                <a16:creationId xmlns:a16="http://schemas.microsoft.com/office/drawing/2014/main" id="{13C7E5CB-4033-45B5-85F6-002AA03080BF}"/>
              </a:ext>
            </a:extLst>
          </p:cNvPr>
          <p:cNvGrpSpPr/>
          <p:nvPr/>
        </p:nvGrpSpPr>
        <p:grpSpPr>
          <a:xfrm>
            <a:off x="412376" y="3741239"/>
            <a:ext cx="8498541" cy="4787717"/>
            <a:chOff x="412376" y="3741239"/>
            <a:chExt cx="8498541" cy="4787717"/>
          </a:xfrm>
        </p:grpSpPr>
        <p:sp>
          <p:nvSpPr>
            <p:cNvPr id="14" name="Rectangle: Rounded Corners 13">
              <a:extLst>
                <a:ext uri="{FF2B5EF4-FFF2-40B4-BE49-F238E27FC236}">
                  <a16:creationId xmlns:a16="http://schemas.microsoft.com/office/drawing/2014/main" id="{65156110-668F-409E-8F6C-81413EEC61FF}"/>
                </a:ext>
              </a:extLst>
            </p:cNvPr>
            <p:cNvSpPr/>
            <p:nvPr/>
          </p:nvSpPr>
          <p:spPr>
            <a:xfrm>
              <a:off x="412376" y="4449107"/>
              <a:ext cx="8498541" cy="3009528"/>
            </a:xfrm>
            <a:prstGeom prst="roundRect">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C5890496-8981-4DD4-911E-26EDCB7EA8C1}"/>
                </a:ext>
              </a:extLst>
            </p:cNvPr>
            <p:cNvSpPr txBox="1"/>
            <p:nvPr/>
          </p:nvSpPr>
          <p:spPr>
            <a:xfrm>
              <a:off x="3055654" y="3741239"/>
              <a:ext cx="4643718"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Recruit Talent</a:t>
              </a:r>
            </a:p>
          </p:txBody>
        </p:sp>
        <p:sp>
          <p:nvSpPr>
            <p:cNvPr id="18" name="TextBox 17">
              <a:extLst>
                <a:ext uri="{FF2B5EF4-FFF2-40B4-BE49-F238E27FC236}">
                  <a16:creationId xmlns:a16="http://schemas.microsoft.com/office/drawing/2014/main" id="{F90A9151-1ADE-45B9-B6A7-13C4E7C194B0}"/>
                </a:ext>
              </a:extLst>
            </p:cNvPr>
            <p:cNvSpPr txBox="1"/>
            <p:nvPr/>
          </p:nvSpPr>
          <p:spPr>
            <a:xfrm>
              <a:off x="412376" y="4897193"/>
              <a:ext cx="8337177" cy="3631763"/>
            </a:xfrm>
            <a:prstGeom prst="rect">
              <a:avLst/>
            </a:prstGeom>
            <a:noFill/>
          </p:spPr>
          <p:txBody>
            <a:bodyPr wrap="square" lIns="0" tIns="0" rIns="0" bIns="0" numCol="1" spcCol="151200" rtlCol="0">
              <a:spAutoFit/>
            </a:bodyPr>
            <a:lstStyle/>
            <a:p>
              <a:pPr lvl="1"/>
              <a:r>
                <a:rPr lang="en-US" sz="1600" dirty="0"/>
                <a:t>All new headcount requests will need to be entered directly into </a:t>
              </a:r>
              <a:r>
                <a:rPr lang="en-US" sz="1600" b="1" dirty="0"/>
                <a:t>TALEO</a:t>
              </a:r>
              <a:r>
                <a:rPr lang="en-US" sz="1600" dirty="0"/>
                <a:t> by the hiring managers to begin the approval process. Provided below are some resources and information to assist hiring managers with the new system. </a:t>
              </a:r>
            </a:p>
            <a:p>
              <a:pPr lvl="1"/>
              <a:endParaRPr lang="en-US" sz="1600" dirty="0"/>
            </a:p>
            <a:p>
              <a:pPr lvl="1"/>
              <a:r>
                <a:rPr lang="en-US" sz="1600" dirty="0"/>
                <a:t>Stablishing of timeline for TA  team, then they send to the hiring manager this chronogram and posting the vacancy by social media.  3 steps also: </a:t>
              </a:r>
            </a:p>
            <a:p>
              <a:pPr lvl="1"/>
              <a:endParaRPr lang="en-US" sz="1600" dirty="0"/>
            </a:p>
            <a:p>
              <a:pPr marL="800100" lvl="1" indent="-342900">
                <a:buAutoNum type="arabicPeriod"/>
              </a:pPr>
              <a:r>
                <a:rPr lang="en-US" sz="1600" dirty="0"/>
                <a:t>Application assessment and/o technical test </a:t>
              </a:r>
            </a:p>
            <a:p>
              <a:pPr marL="800100" lvl="1" indent="-342900">
                <a:buAutoNum type="arabicPeriod"/>
              </a:pPr>
              <a:r>
                <a:rPr lang="en-US" sz="1600" dirty="0"/>
                <a:t>Interview with TA and hiring manager </a:t>
              </a:r>
            </a:p>
            <a:p>
              <a:pPr marL="800100" lvl="1" indent="-342900">
                <a:buAutoNum type="arabicPeriod"/>
              </a:pPr>
              <a:r>
                <a:rPr lang="en-US" sz="1600" dirty="0"/>
                <a:t>Selection of candidate </a:t>
              </a:r>
            </a:p>
            <a:p>
              <a:pPr marL="800100" lvl="1" indent="-342900">
                <a:buAutoNum type="arabicPeriod"/>
              </a:pPr>
              <a:endParaRPr lang="en-US" sz="1600" dirty="0"/>
            </a:p>
            <a:p>
              <a:endParaRPr lang="en-US" sz="1600" b="1" dirty="0"/>
            </a:p>
            <a:p>
              <a:endParaRPr lang="en-US" sz="1600" b="1" dirty="0"/>
            </a:p>
            <a:p>
              <a:r>
                <a:rPr lang="en-US" sz="1600" b="1" dirty="0"/>
                <a:t>       </a:t>
              </a:r>
            </a:p>
            <a:p>
              <a:endParaRPr lang="en-US" sz="1200" b="1" dirty="0"/>
            </a:p>
          </p:txBody>
        </p:sp>
      </p:grpSp>
      <p:pic>
        <p:nvPicPr>
          <p:cNvPr id="15" name="Picture 3">
            <a:extLst>
              <a:ext uri="{FF2B5EF4-FFF2-40B4-BE49-F238E27FC236}">
                <a16:creationId xmlns:a16="http://schemas.microsoft.com/office/drawing/2014/main" id="{50505388-D094-44AC-BB8C-3883132E3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8330" y="210005"/>
            <a:ext cx="1142961" cy="1928747"/>
          </a:xfrm>
          <a:prstGeom prst="rect">
            <a:avLst/>
          </a:prstGeom>
        </p:spPr>
      </p:pic>
      <p:pic>
        <p:nvPicPr>
          <p:cNvPr id="17" name="Picture 4">
            <a:extLst>
              <a:ext uri="{FF2B5EF4-FFF2-40B4-BE49-F238E27FC236}">
                <a16:creationId xmlns:a16="http://schemas.microsoft.com/office/drawing/2014/main" id="{1292E2FC-0742-45E2-99D7-19D6B8678A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2730" y="537482"/>
            <a:ext cx="1270144" cy="2143372"/>
          </a:xfrm>
          <a:prstGeom prst="rect">
            <a:avLst/>
          </a:prstGeom>
        </p:spPr>
      </p:pic>
    </p:spTree>
    <p:extLst>
      <p:ext uri="{BB962C8B-B14F-4D97-AF65-F5344CB8AC3E}">
        <p14:creationId xmlns:p14="http://schemas.microsoft.com/office/powerpoint/2010/main" val="35538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0652956-49AC-422C-9D01-DB15D024E8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grpSp>
        <p:nvGrpSpPr>
          <p:cNvPr id="21" name="Group 20">
            <a:extLst>
              <a:ext uri="{FF2B5EF4-FFF2-40B4-BE49-F238E27FC236}">
                <a16:creationId xmlns:a16="http://schemas.microsoft.com/office/drawing/2014/main" id="{13C7E5CB-4033-45B5-85F6-002AA03080BF}"/>
              </a:ext>
            </a:extLst>
          </p:cNvPr>
          <p:cNvGrpSpPr/>
          <p:nvPr/>
        </p:nvGrpSpPr>
        <p:grpSpPr>
          <a:xfrm>
            <a:off x="372200" y="3322001"/>
            <a:ext cx="8337177" cy="1057534"/>
            <a:chOff x="412376" y="3779742"/>
            <a:chExt cx="8337177" cy="1057534"/>
          </a:xfrm>
        </p:grpSpPr>
        <p:sp>
          <p:nvSpPr>
            <p:cNvPr id="16" name="TextBox 15">
              <a:extLst>
                <a:ext uri="{FF2B5EF4-FFF2-40B4-BE49-F238E27FC236}">
                  <a16:creationId xmlns:a16="http://schemas.microsoft.com/office/drawing/2014/main" id="{C5890496-8981-4DD4-911E-26EDCB7EA8C1}"/>
                </a:ext>
              </a:extLst>
            </p:cNvPr>
            <p:cNvSpPr txBox="1"/>
            <p:nvPr/>
          </p:nvSpPr>
          <p:spPr>
            <a:xfrm>
              <a:off x="634464" y="3779742"/>
              <a:ext cx="4643718"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Talent and ITCA</a:t>
              </a:r>
            </a:p>
          </p:txBody>
        </p:sp>
        <p:sp>
          <p:nvSpPr>
            <p:cNvPr id="18" name="TextBox 17">
              <a:extLst>
                <a:ext uri="{FF2B5EF4-FFF2-40B4-BE49-F238E27FC236}">
                  <a16:creationId xmlns:a16="http://schemas.microsoft.com/office/drawing/2014/main" id="{F90A9151-1ADE-45B9-B6A7-13C4E7C194B0}"/>
                </a:ext>
              </a:extLst>
            </p:cNvPr>
            <p:cNvSpPr txBox="1"/>
            <p:nvPr/>
          </p:nvSpPr>
          <p:spPr>
            <a:xfrm>
              <a:off x="412376" y="4652610"/>
              <a:ext cx="8337177" cy="184666"/>
            </a:xfrm>
            <a:prstGeom prst="rect">
              <a:avLst/>
            </a:prstGeom>
            <a:noFill/>
          </p:spPr>
          <p:txBody>
            <a:bodyPr wrap="square" lIns="0" tIns="0" rIns="0" bIns="0" numCol="1" spcCol="151200" rtlCol="0">
              <a:spAutoFit/>
            </a:bodyPr>
            <a:lstStyle/>
            <a:p>
              <a:endParaRPr lang="en-US" sz="1200" dirty="0"/>
            </a:p>
          </p:txBody>
        </p:sp>
      </p:grpSp>
      <p:grpSp>
        <p:nvGrpSpPr>
          <p:cNvPr id="15" name="Group 14">
            <a:extLst>
              <a:ext uri="{FF2B5EF4-FFF2-40B4-BE49-F238E27FC236}">
                <a16:creationId xmlns:a16="http://schemas.microsoft.com/office/drawing/2014/main" id="{4FD10D81-88DA-4EEF-B916-9AC48CB0487F}"/>
              </a:ext>
            </a:extLst>
          </p:cNvPr>
          <p:cNvGrpSpPr/>
          <p:nvPr/>
        </p:nvGrpSpPr>
        <p:grpSpPr>
          <a:xfrm>
            <a:off x="5569487" y="415700"/>
            <a:ext cx="6239370" cy="1057534"/>
            <a:chOff x="412376" y="3779742"/>
            <a:chExt cx="8337177" cy="1057534"/>
          </a:xfrm>
        </p:grpSpPr>
        <p:sp>
          <p:nvSpPr>
            <p:cNvPr id="19" name="TextBox 18">
              <a:extLst>
                <a:ext uri="{FF2B5EF4-FFF2-40B4-BE49-F238E27FC236}">
                  <a16:creationId xmlns:a16="http://schemas.microsoft.com/office/drawing/2014/main" id="{C0E9C552-62A0-4D68-9E30-40FEC8D231E4}"/>
                </a:ext>
              </a:extLst>
            </p:cNvPr>
            <p:cNvSpPr txBox="1"/>
            <p:nvPr/>
          </p:nvSpPr>
          <p:spPr>
            <a:xfrm>
              <a:off x="634463" y="3779742"/>
              <a:ext cx="6561314"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Structuring an Interview</a:t>
              </a:r>
            </a:p>
          </p:txBody>
        </p:sp>
        <p:sp>
          <p:nvSpPr>
            <p:cNvPr id="22" name="TextBox 21">
              <a:extLst>
                <a:ext uri="{FF2B5EF4-FFF2-40B4-BE49-F238E27FC236}">
                  <a16:creationId xmlns:a16="http://schemas.microsoft.com/office/drawing/2014/main" id="{D437FD3C-7C1C-47A9-B67D-6AF8F98E658A}"/>
                </a:ext>
              </a:extLst>
            </p:cNvPr>
            <p:cNvSpPr txBox="1"/>
            <p:nvPr/>
          </p:nvSpPr>
          <p:spPr>
            <a:xfrm>
              <a:off x="412376" y="4652610"/>
              <a:ext cx="8337177" cy="184666"/>
            </a:xfrm>
            <a:prstGeom prst="rect">
              <a:avLst/>
            </a:prstGeom>
            <a:noFill/>
          </p:spPr>
          <p:txBody>
            <a:bodyPr wrap="square" lIns="0" tIns="0" rIns="0" bIns="0" numCol="1" spcCol="151200" rtlCol="0">
              <a:spAutoFit/>
            </a:bodyPr>
            <a:lstStyle/>
            <a:p>
              <a:endParaRPr lang="en-US" sz="1200" dirty="0"/>
            </a:p>
          </p:txBody>
        </p:sp>
      </p:grpSp>
      <p:sp>
        <p:nvSpPr>
          <p:cNvPr id="6" name="TextBox 5">
            <a:extLst>
              <a:ext uri="{FF2B5EF4-FFF2-40B4-BE49-F238E27FC236}">
                <a16:creationId xmlns:a16="http://schemas.microsoft.com/office/drawing/2014/main" id="{927741FA-9528-419F-B1A5-282D491901A8}"/>
              </a:ext>
            </a:extLst>
          </p:cNvPr>
          <p:cNvSpPr txBox="1"/>
          <p:nvPr/>
        </p:nvSpPr>
        <p:spPr>
          <a:xfrm>
            <a:off x="5643729" y="938920"/>
            <a:ext cx="6090886" cy="6892052"/>
          </a:xfrm>
          <a:prstGeom prst="roundRect">
            <a:avLst/>
          </a:prstGeom>
          <a:ln w="28575">
            <a:solidFill>
              <a:schemeClr val="accent4"/>
            </a:solidFill>
          </a:ln>
        </p:spPr>
        <p:style>
          <a:lnRef idx="2">
            <a:schemeClr val="accent4"/>
          </a:lnRef>
          <a:fillRef idx="1">
            <a:schemeClr val="lt1"/>
          </a:fillRef>
          <a:effectRef idx="0">
            <a:schemeClr val="accent4"/>
          </a:effectRef>
          <a:fontRef idx="minor">
            <a:schemeClr val="dk1"/>
          </a:fontRef>
        </p:style>
        <p:txBody>
          <a:bodyPr wrap="square" lIns="274320" tIns="0" rIns="0" bIns="0" numCol="1" spcCol="151200" rtlCol="0">
            <a:spAutoFit/>
          </a:bodyPr>
          <a:lstStyle/>
          <a:p>
            <a:r>
              <a:rPr lang="en-US" sz="1600" dirty="0"/>
              <a:t>Here are some key reminders as you reach the interviewing stage.</a:t>
            </a:r>
          </a:p>
          <a:p>
            <a:endParaRPr lang="en-US" sz="1600" dirty="0"/>
          </a:p>
          <a:p>
            <a:pPr marL="171450" indent="-171450">
              <a:buFont typeface="Arial" panose="020B0604020202020204" pitchFamily="34" charset="0"/>
              <a:buChar char="•"/>
            </a:pPr>
            <a:r>
              <a:rPr lang="en-US" sz="1600" dirty="0"/>
              <a:t>Interview Team  - Select a well-rounded interview team with enough interviewers to properly assess a candidate, but not too many that the process drags on and becomes cumbersome.</a:t>
            </a:r>
          </a:p>
          <a:p>
            <a:endParaRPr lang="en-US" sz="1600" dirty="0"/>
          </a:p>
          <a:p>
            <a:pPr marL="171450" indent="-171450">
              <a:buFont typeface="Arial" panose="020B0604020202020204" pitchFamily="34" charset="0"/>
              <a:buChar char="•"/>
            </a:pPr>
            <a:r>
              <a:rPr lang="en-US" sz="1600" dirty="0"/>
              <a:t>Preparation – The hiring manager should make sure that the interviewers are aligned on what should be assessed during their interview with the candidate.  All interviewers need to review the job description and candidate resume prior to interview and have questions in mind to ask.</a:t>
            </a:r>
          </a:p>
          <a:p>
            <a:endParaRPr lang="en-US" sz="1600" dirty="0"/>
          </a:p>
          <a:p>
            <a:pPr marL="171450" indent="-171450">
              <a:buFont typeface="Arial" panose="020B0604020202020204" pitchFamily="34" charset="0"/>
              <a:buChar char="•"/>
            </a:pPr>
            <a:r>
              <a:rPr lang="en-US" sz="1600" dirty="0"/>
              <a:t>Interview Questions – Ask open ended questions about a candidate’s past experience that allow you to ask probing follow up questions to gain more insight into a candidate’s experience.  It is also good practice to ask 1-2 of the same questions for each candidate for consistent comparison</a:t>
            </a:r>
          </a:p>
          <a:p>
            <a:endParaRPr lang="en-US" sz="1600" dirty="0"/>
          </a:p>
          <a:p>
            <a:pPr marL="171450" indent="-171450">
              <a:buFont typeface="Arial" panose="020B0604020202020204" pitchFamily="34" charset="0"/>
              <a:buChar char="•"/>
            </a:pPr>
            <a:r>
              <a:rPr lang="en-US" sz="1600" dirty="0"/>
              <a:t>Feedback – Be sure to provide feedback to the hiring manager and TA Partner within 48 hours of the interview</a:t>
            </a:r>
            <a:r>
              <a:rPr lang="en-US" sz="1200" dirty="0"/>
              <a:t>.</a:t>
            </a:r>
          </a:p>
          <a:p>
            <a:endParaRPr lang="en-US" sz="1200" dirty="0"/>
          </a:p>
        </p:txBody>
      </p:sp>
      <p:sp>
        <p:nvSpPr>
          <p:cNvPr id="7" name="TextBox 6">
            <a:extLst>
              <a:ext uri="{FF2B5EF4-FFF2-40B4-BE49-F238E27FC236}">
                <a16:creationId xmlns:a16="http://schemas.microsoft.com/office/drawing/2014/main" id="{D93176F0-B925-4A39-BE90-61FFC5F543F9}"/>
              </a:ext>
            </a:extLst>
          </p:cNvPr>
          <p:cNvSpPr txBox="1"/>
          <p:nvPr/>
        </p:nvSpPr>
        <p:spPr>
          <a:xfrm>
            <a:off x="263469" y="3992316"/>
            <a:ext cx="4922875" cy="3745706"/>
          </a:xfrm>
          <a:prstGeom prst="roundRect">
            <a:avLst/>
          </a:prstGeom>
          <a:ln w="28575"/>
        </p:spPr>
        <p:style>
          <a:lnRef idx="2">
            <a:schemeClr val="accent4"/>
          </a:lnRef>
          <a:fillRef idx="1">
            <a:schemeClr val="lt1"/>
          </a:fillRef>
          <a:effectRef idx="0">
            <a:schemeClr val="accent4"/>
          </a:effectRef>
          <a:fontRef idx="minor">
            <a:schemeClr val="dk1"/>
          </a:fontRef>
        </p:style>
        <p:txBody>
          <a:bodyPr wrap="square" lIns="182880" tIns="0" rIns="0" bIns="0" numCol="1" spcCol="151200" rtlCol="0">
            <a:spAutoFit/>
          </a:bodyPr>
          <a:lstStyle/>
          <a:p>
            <a:r>
              <a:rPr lang="en-US" sz="1600" dirty="0"/>
              <a:t>Job Description</a:t>
            </a:r>
          </a:p>
          <a:p>
            <a:pPr marL="171450" indent="-171450">
              <a:buFont typeface="Arial" panose="020B0604020202020204" pitchFamily="34" charset="0"/>
              <a:buChar char="•"/>
            </a:pPr>
            <a:r>
              <a:rPr lang="en-US" sz="1600" dirty="0"/>
              <a:t>The hiring process begins with the job description, which becomes a job posting.  Job Postings are marketing opportunities for the position, EITS and Experian.  While we want the job posting to be accurate, but also let a potential candidate know what they will gain in this role, They should not just be a list of what we want in their qualifications.</a:t>
            </a:r>
          </a:p>
          <a:p>
            <a:endParaRPr lang="en-US" sz="1600" dirty="0"/>
          </a:p>
          <a:p>
            <a:pPr marL="171450" indent="-171450">
              <a:buFont typeface="Arial" panose="020B0604020202020204" pitchFamily="34" charset="0"/>
              <a:buChar char="•"/>
            </a:pPr>
            <a:r>
              <a:rPr lang="en-US" sz="1600" dirty="0"/>
              <a:t>Remember to reference the ITCA framework for some useful content on competencies and responsibilities.  Just don’t list everything!</a:t>
            </a:r>
          </a:p>
          <a:p>
            <a:endParaRPr lang="en-US" sz="1200" dirty="0"/>
          </a:p>
        </p:txBody>
      </p:sp>
      <p:pic>
        <p:nvPicPr>
          <p:cNvPr id="17" name="Picture 16">
            <a:extLst>
              <a:ext uri="{FF2B5EF4-FFF2-40B4-BE49-F238E27FC236}">
                <a16:creationId xmlns:a16="http://schemas.microsoft.com/office/drawing/2014/main" id="{3F9C61D1-921B-4BCC-91C8-44E43874E9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813" y="36063"/>
            <a:ext cx="1083733" cy="1828800"/>
          </a:xfrm>
          <a:prstGeom prst="rect">
            <a:avLst/>
          </a:prstGeom>
        </p:spPr>
      </p:pic>
      <p:pic>
        <p:nvPicPr>
          <p:cNvPr id="20" name="Picture 4">
            <a:extLst>
              <a:ext uri="{FF2B5EF4-FFF2-40B4-BE49-F238E27FC236}">
                <a16:creationId xmlns:a16="http://schemas.microsoft.com/office/drawing/2014/main" id="{51D69A02-746F-475D-ADFC-2A913CBCA3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0752" y="290220"/>
            <a:ext cx="1270144" cy="2143372"/>
          </a:xfrm>
          <a:prstGeom prst="rect">
            <a:avLst/>
          </a:prstGeom>
        </p:spPr>
      </p:pic>
    </p:spTree>
    <p:extLst>
      <p:ext uri="{BB962C8B-B14F-4D97-AF65-F5344CB8AC3E}">
        <p14:creationId xmlns:p14="http://schemas.microsoft.com/office/powerpoint/2010/main" val="504193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0652956-49AC-422C-9D01-DB15D024E8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4" name="TextBox 3">
            <a:extLst>
              <a:ext uri="{FF2B5EF4-FFF2-40B4-BE49-F238E27FC236}">
                <a16:creationId xmlns:a16="http://schemas.microsoft.com/office/drawing/2014/main" id="{C78CAEE3-96FE-47FA-8D59-C0F1E0E87A4A}"/>
              </a:ext>
            </a:extLst>
          </p:cNvPr>
          <p:cNvSpPr txBox="1"/>
          <p:nvPr/>
        </p:nvSpPr>
        <p:spPr>
          <a:xfrm>
            <a:off x="6346813" y="246184"/>
            <a:ext cx="5259032" cy="677108"/>
          </a:xfrm>
          <a:prstGeom prst="rect">
            <a:avLst/>
          </a:prstGeom>
          <a:noFill/>
        </p:spPr>
        <p:txBody>
          <a:bodyPr wrap="square" lIns="0" tIns="0" rIns="0" bIns="0" numCol="1" spcCol="151200" rtlCol="0">
            <a:spAutoFit/>
          </a:bodyPr>
          <a:lstStyle/>
          <a:p>
            <a:pPr algn="r"/>
            <a:r>
              <a:rPr lang="en-US" sz="3200" b="1"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Manager Road to Success</a:t>
            </a:r>
          </a:p>
          <a:p>
            <a:endParaRPr lang="en-US" sz="1200" dirty="0"/>
          </a:p>
        </p:txBody>
      </p:sp>
      <p:pic>
        <p:nvPicPr>
          <p:cNvPr id="15" name="Picture 3">
            <a:extLst>
              <a:ext uri="{FF2B5EF4-FFF2-40B4-BE49-F238E27FC236}">
                <a16:creationId xmlns:a16="http://schemas.microsoft.com/office/drawing/2014/main" id="{50505388-D094-44AC-BB8C-3883132E3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2234" y="246184"/>
            <a:ext cx="1066780" cy="1800192"/>
          </a:xfrm>
          <a:prstGeom prst="rect">
            <a:avLst/>
          </a:prstGeom>
        </p:spPr>
      </p:pic>
      <p:pic>
        <p:nvPicPr>
          <p:cNvPr id="17" name="Picture 4">
            <a:extLst>
              <a:ext uri="{FF2B5EF4-FFF2-40B4-BE49-F238E27FC236}">
                <a16:creationId xmlns:a16="http://schemas.microsoft.com/office/drawing/2014/main" id="{1292E2FC-0742-45E2-99D7-19D6B8678A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5458" y="584738"/>
            <a:ext cx="1182113" cy="1994819"/>
          </a:xfrm>
          <a:prstGeom prst="rect">
            <a:avLst/>
          </a:prstGeom>
        </p:spPr>
      </p:pic>
      <p:grpSp>
        <p:nvGrpSpPr>
          <p:cNvPr id="2" name="Grupo 1">
            <a:extLst>
              <a:ext uri="{FF2B5EF4-FFF2-40B4-BE49-F238E27FC236}">
                <a16:creationId xmlns:a16="http://schemas.microsoft.com/office/drawing/2014/main" id="{C7B76CB1-3966-441E-99F5-23869D5C2FCD}"/>
              </a:ext>
            </a:extLst>
          </p:cNvPr>
          <p:cNvGrpSpPr/>
          <p:nvPr/>
        </p:nvGrpSpPr>
        <p:grpSpPr>
          <a:xfrm>
            <a:off x="438811" y="1809939"/>
            <a:ext cx="10809707" cy="4140025"/>
            <a:chOff x="5654842" y="3277792"/>
            <a:chExt cx="10809707" cy="4140025"/>
          </a:xfrm>
        </p:grpSpPr>
        <p:grpSp>
          <p:nvGrpSpPr>
            <p:cNvPr id="21" name="Group 20">
              <a:extLst>
                <a:ext uri="{FF2B5EF4-FFF2-40B4-BE49-F238E27FC236}">
                  <a16:creationId xmlns:a16="http://schemas.microsoft.com/office/drawing/2014/main" id="{13C7E5CB-4033-45B5-85F6-002AA03080BF}"/>
                </a:ext>
              </a:extLst>
            </p:cNvPr>
            <p:cNvGrpSpPr/>
            <p:nvPr/>
          </p:nvGrpSpPr>
          <p:grpSpPr>
            <a:xfrm>
              <a:off x="5654842" y="3277792"/>
              <a:ext cx="10809707" cy="4140025"/>
              <a:chOff x="412376" y="3176845"/>
              <a:chExt cx="15967666" cy="4281790"/>
            </a:xfrm>
          </p:grpSpPr>
          <p:sp>
            <p:nvSpPr>
              <p:cNvPr id="14" name="Rectangle: Rounded Corners 13">
                <a:extLst>
                  <a:ext uri="{FF2B5EF4-FFF2-40B4-BE49-F238E27FC236}">
                    <a16:creationId xmlns:a16="http://schemas.microsoft.com/office/drawing/2014/main" id="{65156110-668F-409E-8F6C-81413EEC61FF}"/>
                  </a:ext>
                </a:extLst>
              </p:cNvPr>
              <p:cNvSpPr/>
              <p:nvPr/>
            </p:nvSpPr>
            <p:spPr>
              <a:xfrm>
                <a:off x="412376" y="4449107"/>
                <a:ext cx="8498541" cy="3009528"/>
              </a:xfrm>
              <a:prstGeom prst="roundRect">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C5890496-8981-4DD4-911E-26EDCB7EA8C1}"/>
                  </a:ext>
                </a:extLst>
              </p:cNvPr>
              <p:cNvSpPr txBox="1"/>
              <p:nvPr/>
            </p:nvSpPr>
            <p:spPr>
              <a:xfrm>
                <a:off x="11736324" y="3176845"/>
                <a:ext cx="4643718" cy="297994"/>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Timeline</a:t>
                </a:r>
              </a:p>
            </p:txBody>
          </p:sp>
        </p:grpSp>
        <p:pic>
          <p:nvPicPr>
            <p:cNvPr id="20" name="Imagen 19">
              <a:extLst>
                <a:ext uri="{FF2B5EF4-FFF2-40B4-BE49-F238E27FC236}">
                  <a16:creationId xmlns:a16="http://schemas.microsoft.com/office/drawing/2014/main" id="{E56F9B9B-8B38-4F5F-884C-52EF1C96450E}"/>
                </a:ext>
              </a:extLst>
            </p:cNvPr>
            <p:cNvPicPr>
              <a:picLocks noChangeAspect="1"/>
            </p:cNvPicPr>
            <p:nvPr/>
          </p:nvPicPr>
          <p:blipFill>
            <a:blip r:embed="rId5"/>
            <a:stretch>
              <a:fillRect/>
            </a:stretch>
          </p:blipFill>
          <p:spPr>
            <a:xfrm>
              <a:off x="5790715" y="5235717"/>
              <a:ext cx="5481551" cy="1913166"/>
            </a:xfrm>
            <a:prstGeom prst="rect">
              <a:avLst/>
            </a:prstGeom>
          </p:spPr>
        </p:pic>
      </p:grpSp>
      <p:sp>
        <p:nvSpPr>
          <p:cNvPr id="3" name="CuadroTexto 2">
            <a:extLst>
              <a:ext uri="{FF2B5EF4-FFF2-40B4-BE49-F238E27FC236}">
                <a16:creationId xmlns:a16="http://schemas.microsoft.com/office/drawing/2014/main" id="{6ED2B82E-3C69-4149-A762-BBE1FB903FAA}"/>
              </a:ext>
            </a:extLst>
          </p:cNvPr>
          <p:cNvSpPr txBox="1"/>
          <p:nvPr/>
        </p:nvSpPr>
        <p:spPr>
          <a:xfrm>
            <a:off x="1515979" y="3284979"/>
            <a:ext cx="3296653" cy="307777"/>
          </a:xfrm>
          <a:prstGeom prst="rect">
            <a:avLst/>
          </a:prstGeom>
          <a:noFill/>
        </p:spPr>
        <p:txBody>
          <a:bodyPr wrap="square" lIns="0" tIns="0" rIns="0" bIns="0" numCol="1" spcCol="151200" rtlCol="0">
            <a:spAutoFit/>
          </a:bodyPr>
          <a:lstStyle/>
          <a:p>
            <a:r>
              <a:rPr lang="es-ES" sz="2000" dirty="0" err="1"/>
              <a:t>Operational</a:t>
            </a:r>
            <a:r>
              <a:rPr lang="es-ES" sz="2000" dirty="0"/>
              <a:t> and </a:t>
            </a:r>
            <a:r>
              <a:rPr lang="es-ES" sz="2000" dirty="0" err="1"/>
              <a:t>tactical</a:t>
            </a:r>
            <a:r>
              <a:rPr lang="es-ES" sz="2000" dirty="0"/>
              <a:t> roles  </a:t>
            </a:r>
            <a:endParaRPr lang="es-CO" sz="2000" dirty="0"/>
          </a:p>
        </p:txBody>
      </p:sp>
      <p:grpSp>
        <p:nvGrpSpPr>
          <p:cNvPr id="22" name="Grupo 21">
            <a:extLst>
              <a:ext uri="{FF2B5EF4-FFF2-40B4-BE49-F238E27FC236}">
                <a16:creationId xmlns:a16="http://schemas.microsoft.com/office/drawing/2014/main" id="{D2AD833C-DC06-4B40-ACB2-AB241FD88052}"/>
              </a:ext>
            </a:extLst>
          </p:cNvPr>
          <p:cNvGrpSpPr/>
          <p:nvPr/>
        </p:nvGrpSpPr>
        <p:grpSpPr>
          <a:xfrm>
            <a:off x="6315405" y="3767864"/>
            <a:ext cx="5753298" cy="3594317"/>
            <a:chOff x="5654842" y="3823499"/>
            <a:chExt cx="5753298" cy="3594317"/>
          </a:xfrm>
        </p:grpSpPr>
        <p:grpSp>
          <p:nvGrpSpPr>
            <p:cNvPr id="23" name="Group 20">
              <a:extLst>
                <a:ext uri="{FF2B5EF4-FFF2-40B4-BE49-F238E27FC236}">
                  <a16:creationId xmlns:a16="http://schemas.microsoft.com/office/drawing/2014/main" id="{BCDB458E-2F6E-4335-BDE8-5112A960D655}"/>
                </a:ext>
              </a:extLst>
            </p:cNvPr>
            <p:cNvGrpSpPr/>
            <p:nvPr/>
          </p:nvGrpSpPr>
          <p:grpSpPr>
            <a:xfrm>
              <a:off x="5654842" y="3823499"/>
              <a:ext cx="5753298" cy="3594317"/>
              <a:chOff x="412376" y="3741239"/>
              <a:chExt cx="8498541" cy="3717396"/>
            </a:xfrm>
          </p:grpSpPr>
          <p:sp>
            <p:nvSpPr>
              <p:cNvPr id="25" name="Rectangle: Rounded Corners 13">
                <a:extLst>
                  <a:ext uri="{FF2B5EF4-FFF2-40B4-BE49-F238E27FC236}">
                    <a16:creationId xmlns:a16="http://schemas.microsoft.com/office/drawing/2014/main" id="{24809664-7ECF-49D7-A085-3B4EE4949846}"/>
                  </a:ext>
                </a:extLst>
              </p:cNvPr>
              <p:cNvSpPr/>
              <p:nvPr/>
            </p:nvSpPr>
            <p:spPr>
              <a:xfrm>
                <a:off x="412376" y="4449107"/>
                <a:ext cx="8498541" cy="3009528"/>
              </a:xfrm>
              <a:prstGeom prst="roundRect">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15">
                <a:extLst>
                  <a:ext uri="{FF2B5EF4-FFF2-40B4-BE49-F238E27FC236}">
                    <a16:creationId xmlns:a16="http://schemas.microsoft.com/office/drawing/2014/main" id="{A8FEC089-B7A3-4299-A5ED-306383A89034}"/>
                  </a:ext>
                </a:extLst>
              </p:cNvPr>
              <p:cNvSpPr txBox="1"/>
              <p:nvPr/>
            </p:nvSpPr>
            <p:spPr>
              <a:xfrm>
                <a:off x="3055655" y="3741239"/>
                <a:ext cx="4643718" cy="509306"/>
              </a:xfrm>
              <a:prstGeom prst="rect">
                <a:avLst/>
              </a:prstGeom>
              <a:noFill/>
            </p:spPr>
            <p:txBody>
              <a:bodyPr wrap="square" lIns="0" tIns="0" rIns="0" bIns="0" numCol="1" spcCol="151200" rtlCol="0">
                <a:spAutoFit/>
              </a:bodyPr>
              <a:lstStyle/>
              <a:p>
                <a:endParaRPr lang="en-US" sz="3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grpSp>
        <p:pic>
          <p:nvPicPr>
            <p:cNvPr id="24" name="Imagen 23">
              <a:extLst>
                <a:ext uri="{FF2B5EF4-FFF2-40B4-BE49-F238E27FC236}">
                  <a16:creationId xmlns:a16="http://schemas.microsoft.com/office/drawing/2014/main" id="{A30C18C8-EB9A-4130-86F9-405D259AABB7}"/>
                </a:ext>
              </a:extLst>
            </p:cNvPr>
            <p:cNvPicPr>
              <a:picLocks noChangeAspect="1"/>
            </p:cNvPicPr>
            <p:nvPr/>
          </p:nvPicPr>
          <p:blipFill>
            <a:blip r:embed="rId5"/>
            <a:stretch>
              <a:fillRect/>
            </a:stretch>
          </p:blipFill>
          <p:spPr>
            <a:xfrm>
              <a:off x="5790715" y="5235717"/>
              <a:ext cx="5481551" cy="1913166"/>
            </a:xfrm>
            <a:prstGeom prst="rect">
              <a:avLst/>
            </a:prstGeom>
          </p:spPr>
        </p:pic>
      </p:grpSp>
      <p:sp>
        <p:nvSpPr>
          <p:cNvPr id="27" name="CuadroTexto 26">
            <a:extLst>
              <a:ext uri="{FF2B5EF4-FFF2-40B4-BE49-F238E27FC236}">
                <a16:creationId xmlns:a16="http://schemas.microsoft.com/office/drawing/2014/main" id="{37F7CC2E-03A9-439F-B53C-B80FDE166234}"/>
              </a:ext>
            </a:extLst>
          </p:cNvPr>
          <p:cNvSpPr txBox="1"/>
          <p:nvPr/>
        </p:nvSpPr>
        <p:spPr>
          <a:xfrm>
            <a:off x="8198046" y="4723856"/>
            <a:ext cx="1988013" cy="307777"/>
          </a:xfrm>
          <a:prstGeom prst="rect">
            <a:avLst/>
          </a:prstGeom>
          <a:noFill/>
        </p:spPr>
        <p:txBody>
          <a:bodyPr wrap="square" lIns="0" tIns="0" rIns="0" bIns="0" numCol="1" spcCol="151200" rtlCol="0">
            <a:spAutoFit/>
          </a:bodyPr>
          <a:lstStyle/>
          <a:p>
            <a:r>
              <a:rPr lang="es-ES" sz="2000" dirty="0" err="1"/>
              <a:t>Strategic</a:t>
            </a:r>
            <a:r>
              <a:rPr lang="es-ES" sz="2000" dirty="0"/>
              <a:t> roles </a:t>
            </a:r>
            <a:endParaRPr lang="es-CO" sz="2000" dirty="0"/>
          </a:p>
        </p:txBody>
      </p:sp>
    </p:spTree>
    <p:extLst>
      <p:ext uri="{BB962C8B-B14F-4D97-AF65-F5344CB8AC3E}">
        <p14:creationId xmlns:p14="http://schemas.microsoft.com/office/powerpoint/2010/main" val="4185848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9167" y="323465"/>
            <a:ext cx="1067438" cy="1801302"/>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7825" y="821704"/>
            <a:ext cx="1094656" cy="1847235"/>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2407" y="1290469"/>
            <a:ext cx="1243593" cy="2098564"/>
          </a:xfrm>
          <a:prstGeom prst="rect">
            <a:avLst/>
          </a:prstGeom>
        </p:spPr>
      </p:pic>
      <p:sp>
        <p:nvSpPr>
          <p:cNvPr id="24" name="Rectangle: Rounded Corners 7">
            <a:extLst>
              <a:ext uri="{FF2B5EF4-FFF2-40B4-BE49-F238E27FC236}">
                <a16:creationId xmlns:a16="http://schemas.microsoft.com/office/drawing/2014/main" id="{CE86252E-BA72-4DCD-B73D-D170356C653B}"/>
              </a:ext>
            </a:extLst>
          </p:cNvPr>
          <p:cNvSpPr/>
          <p:nvPr/>
        </p:nvSpPr>
        <p:spPr>
          <a:xfrm>
            <a:off x="290580" y="4085001"/>
            <a:ext cx="6429197" cy="3567900"/>
          </a:xfrm>
          <a:prstGeom prst="roundRect">
            <a:avLst>
              <a:gd name="adj" fmla="val 11149"/>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8">
            <a:extLst>
              <a:ext uri="{FF2B5EF4-FFF2-40B4-BE49-F238E27FC236}">
                <a16:creationId xmlns:a16="http://schemas.microsoft.com/office/drawing/2014/main" id="{C7320A99-570E-4FFE-8405-D28802793206}"/>
              </a:ext>
            </a:extLst>
          </p:cNvPr>
          <p:cNvSpPr txBox="1"/>
          <p:nvPr/>
        </p:nvSpPr>
        <p:spPr>
          <a:xfrm>
            <a:off x="885566" y="3258786"/>
            <a:ext cx="6240064"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Onboarding Employees</a:t>
            </a:r>
          </a:p>
        </p:txBody>
      </p:sp>
      <p:sp>
        <p:nvSpPr>
          <p:cNvPr id="9" name="TextBox 9">
            <a:extLst>
              <a:ext uri="{FF2B5EF4-FFF2-40B4-BE49-F238E27FC236}">
                <a16:creationId xmlns:a16="http://schemas.microsoft.com/office/drawing/2014/main" id="{0732C53B-0837-417E-8E85-509D7FD31C14}"/>
              </a:ext>
            </a:extLst>
          </p:cNvPr>
          <p:cNvSpPr txBox="1"/>
          <p:nvPr/>
        </p:nvSpPr>
        <p:spPr>
          <a:xfrm>
            <a:off x="538138" y="4359692"/>
            <a:ext cx="5927830" cy="3293209"/>
          </a:xfrm>
          <a:prstGeom prst="rect">
            <a:avLst/>
          </a:prstGeom>
          <a:noFill/>
        </p:spPr>
        <p:txBody>
          <a:bodyPr wrap="square" lIns="0" tIns="0" rIns="0" bIns="0" numCol="1" spcCol="15120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US" sz="1100" dirty="0"/>
              <a:t>Our intention is to ensure that each new employee is quickly integrated into the company, for this rason once a month every new employee will attend to "contextualization day"  this activity develops all one day, over there everybody will understand about  the global process, organizational priorities, business characteristics,  and cultural context. </a:t>
            </a:r>
          </a:p>
          <a:p>
            <a:pPr algn="just"/>
            <a:endParaRPr lang="en-US" sz="1100" dirty="0"/>
          </a:p>
          <a:p>
            <a:pPr algn="just"/>
            <a:r>
              <a:rPr lang="en-US" sz="1100" dirty="0"/>
              <a:t>Likewise each employee should to develop the mandatory courses these courses talk about our security </a:t>
            </a:r>
            <a:r>
              <a:rPr lang="en-US" sz="1100" dirty="0" err="1"/>
              <a:t>politices</a:t>
            </a:r>
            <a:r>
              <a:rPr lang="en-US" sz="1100" dirty="0"/>
              <a:t> our duty to comply with them, these courses are, the same day he will receive the Tech devices.</a:t>
            </a:r>
          </a:p>
          <a:p>
            <a:pPr algn="just"/>
            <a:endParaRPr lang="en-US" sz="1100" dirty="0"/>
          </a:p>
          <a:p>
            <a:pPr marL="171450" indent="-171450" algn="just">
              <a:buFont typeface="Arial" panose="020B0604020202020204" pitchFamily="34" charset="0"/>
              <a:buChar char="•"/>
            </a:pPr>
            <a:r>
              <a:rPr lang="en-US" sz="1100" dirty="0"/>
              <a:t>Security Essentials</a:t>
            </a:r>
          </a:p>
          <a:p>
            <a:pPr marL="171450" indent="-171450" algn="just">
              <a:buFont typeface="Arial" panose="020B0604020202020204" pitchFamily="34" charset="0"/>
              <a:buChar char="•"/>
            </a:pPr>
            <a:r>
              <a:rPr lang="en-US" sz="1100" dirty="0"/>
              <a:t>Anti-Corruption</a:t>
            </a:r>
          </a:p>
          <a:p>
            <a:pPr marL="171450" indent="-171450" algn="just">
              <a:buFont typeface="Arial" panose="020B0604020202020204" pitchFamily="34" charset="0"/>
              <a:buChar char="•"/>
            </a:pPr>
            <a:r>
              <a:rPr lang="en-US" sz="1100" dirty="0"/>
              <a:t>Habeas Data</a:t>
            </a:r>
          </a:p>
          <a:p>
            <a:pPr marL="171450" indent="-171450" algn="just">
              <a:buFont typeface="Arial" panose="020B0604020202020204" pitchFamily="34" charset="0"/>
              <a:buChar char="•"/>
            </a:pPr>
            <a:r>
              <a:rPr lang="es-CO" sz="1100" dirty="0"/>
              <a:t>General Data Protection Law</a:t>
            </a:r>
            <a:endParaRPr lang="en-US" sz="1100" dirty="0"/>
          </a:p>
          <a:p>
            <a:pPr algn="just"/>
            <a:endParaRPr lang="en-US" sz="1100" dirty="0"/>
          </a:p>
          <a:p>
            <a:pPr algn="just"/>
            <a:r>
              <a:rPr lang="en-US" sz="1100" b="1" dirty="0">
                <a:solidFill>
                  <a:srgbClr val="E63888"/>
                </a:solidFill>
                <a:ea typeface="Calibri" panose="020F0502020204030204" pitchFamily="34" charset="0"/>
                <a:cs typeface="Times New Roman" panose="02020603050405020304" pitchFamily="18" charset="0"/>
              </a:rPr>
              <a:t>ACTION: </a:t>
            </a:r>
            <a:r>
              <a:rPr lang="en-US" sz="1100" dirty="0"/>
              <a:t>Click  to know about mandatory courses policy  </a:t>
            </a:r>
            <a:r>
              <a:rPr lang="en-US" sz="1100" dirty="0">
                <a:hlinkClick r:id="rId6"/>
              </a:rPr>
              <a:t>Mandatory Courses</a:t>
            </a:r>
            <a:r>
              <a:rPr lang="en-US" sz="1200" dirty="0">
                <a:hlinkClick r:id="rId6"/>
              </a:rPr>
              <a:t>.</a:t>
            </a:r>
            <a:endParaRPr lang="en-US" sz="1200" dirty="0"/>
          </a:p>
          <a:p>
            <a:pPr algn="just"/>
            <a:endParaRPr lang="en-US" sz="1200" dirty="0"/>
          </a:p>
          <a:p>
            <a:pPr algn="just"/>
            <a:r>
              <a:rPr lang="en-US" sz="1200" dirty="0"/>
              <a:t>EITS now has a global </a:t>
            </a:r>
            <a:r>
              <a:rPr lang="en-US" sz="1200" dirty="0">
                <a:hlinkClick r:id="rId7"/>
              </a:rPr>
              <a:t>New Hire Onboarding </a:t>
            </a:r>
            <a:r>
              <a:rPr lang="en-US" sz="1200" dirty="0"/>
              <a:t>site for our new hires. The new hires can access this site to learn about our global EITS HR team and our Senior Leaders.  </a:t>
            </a:r>
          </a:p>
          <a:p>
            <a:pPr algn="just"/>
            <a:endParaRPr lang="en-US" sz="1200" dirty="0"/>
          </a:p>
        </p:txBody>
      </p:sp>
      <p:pic>
        <p:nvPicPr>
          <p:cNvPr id="10" name="Picture 3">
            <a:extLst>
              <a:ext uri="{FF2B5EF4-FFF2-40B4-BE49-F238E27FC236}">
                <a16:creationId xmlns:a16="http://schemas.microsoft.com/office/drawing/2014/main" id="{00000000-0008-0000-0000-0000040000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16646" y="5671781"/>
            <a:ext cx="1988184" cy="9797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0254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4" y="111574"/>
            <a:ext cx="979029" cy="1652112"/>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4834" y="457146"/>
            <a:ext cx="1065811" cy="1798559"/>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07244" y="804109"/>
            <a:ext cx="1249278" cy="2108157"/>
          </a:xfrm>
          <a:prstGeom prst="rect">
            <a:avLst/>
          </a:prstGeom>
        </p:spPr>
      </p:pic>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3120" y="1759830"/>
            <a:ext cx="1369762" cy="2311474"/>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6120676" y="2296634"/>
            <a:ext cx="939344" cy="369332"/>
          </a:xfrm>
          <a:prstGeom prst="rect">
            <a:avLst/>
          </a:prstGeom>
          <a:solidFill>
            <a:schemeClr val="bg1"/>
          </a:solidFill>
        </p:spPr>
        <p:txBody>
          <a:bodyPr wrap="square" lIns="0" tIns="0" rIns="0" bIns="0" numCol="1" spcCol="151200" rtlCol="0">
            <a:spAutoFit/>
          </a:bodyPr>
          <a:lstStyle/>
          <a:p>
            <a:pPr algn="ctr"/>
            <a:r>
              <a:rPr lang="es-ES" sz="1200" b="1" dirty="0" err="1">
                <a:solidFill>
                  <a:srgbClr val="7030A0"/>
                </a:solidFill>
                <a:latin typeface="Arial Narrow" panose="020B0606020202030204" pitchFamily="34" charset="0"/>
              </a:rPr>
              <a:t>The</a:t>
            </a:r>
            <a:r>
              <a:rPr lang="es-ES" sz="1200" b="1" dirty="0">
                <a:solidFill>
                  <a:srgbClr val="7030A0"/>
                </a:solidFill>
                <a:latin typeface="Arial Narrow" panose="020B0606020202030204" pitchFamily="34" charset="0"/>
              </a:rPr>
              <a:t> Experian </a:t>
            </a:r>
            <a:r>
              <a:rPr lang="es-ES" sz="1200" b="1" dirty="0" err="1">
                <a:solidFill>
                  <a:srgbClr val="7030A0"/>
                </a:solidFill>
                <a:latin typeface="Arial Narrow" panose="020B0606020202030204" pitchFamily="34" charset="0"/>
              </a:rPr>
              <a:t>Way</a:t>
            </a:r>
            <a:r>
              <a:rPr lang="es-ES" sz="1200" b="1" dirty="0">
                <a:solidFill>
                  <a:srgbClr val="7030A0"/>
                </a:solidFill>
                <a:latin typeface="Arial Narrow" panose="020B0606020202030204" pitchFamily="34" charset="0"/>
              </a:rPr>
              <a:t> Culture</a:t>
            </a:r>
          </a:p>
        </p:txBody>
      </p:sp>
      <p:sp>
        <p:nvSpPr>
          <p:cNvPr id="24" name="Rectangle: Rounded Corners 7">
            <a:extLst>
              <a:ext uri="{FF2B5EF4-FFF2-40B4-BE49-F238E27FC236}">
                <a16:creationId xmlns:a16="http://schemas.microsoft.com/office/drawing/2014/main" id="{CE86252E-BA72-4DCD-B73D-D170356C653B}"/>
              </a:ext>
            </a:extLst>
          </p:cNvPr>
          <p:cNvSpPr/>
          <p:nvPr/>
        </p:nvSpPr>
        <p:spPr>
          <a:xfrm>
            <a:off x="223673" y="4111875"/>
            <a:ext cx="6377185" cy="3139051"/>
          </a:xfrm>
          <a:prstGeom prst="roundRect">
            <a:avLst>
              <a:gd name="adj" fmla="val 11149"/>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9">
            <a:extLst>
              <a:ext uri="{FF2B5EF4-FFF2-40B4-BE49-F238E27FC236}">
                <a16:creationId xmlns:a16="http://schemas.microsoft.com/office/drawing/2014/main" id="{90931B9B-9FFF-4288-8336-E0A316DE471D}"/>
              </a:ext>
            </a:extLst>
          </p:cNvPr>
          <p:cNvSpPr txBox="1"/>
          <p:nvPr/>
        </p:nvSpPr>
        <p:spPr>
          <a:xfrm>
            <a:off x="223673" y="4271150"/>
            <a:ext cx="6013994" cy="2954655"/>
          </a:xfrm>
          <a:prstGeom prst="rect">
            <a:avLst/>
          </a:prstGeom>
          <a:noFill/>
        </p:spPr>
        <p:txBody>
          <a:bodyPr wrap="square" lIns="0" tIns="0" rIns="0" bIns="0" numCol="1" spcCol="151200" rtlCol="0">
            <a:spAutoFit/>
          </a:bodyPr>
          <a:lstStyle/>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Having a great place to work starts with understanding how it looks like.</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The Experian Way is our unique and consistent way of working globally, informing how our people act and behave which shapes our culture.</a:t>
            </a:r>
          </a:p>
          <a:p>
            <a:pPr marL="742950" marR="0" indent="-285750">
              <a:spcBef>
                <a:spcPts val="0"/>
              </a:spcBef>
              <a:spcAft>
                <a:spcPts val="0"/>
              </a:spcAft>
              <a:buFont typeface="Arial" panose="020B0604020202020204" pitchFamily="34" charset="0"/>
              <a:buChar char="•"/>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It relates to ‘how’ we do things at Experian, which is as important as what we do.</a:t>
            </a:r>
          </a:p>
          <a:p>
            <a:pPr marL="457200" marR="0">
              <a:spcBef>
                <a:spcPts val="0"/>
              </a:spcBef>
              <a:spcAft>
                <a:spcPts val="0"/>
              </a:spcAft>
            </a:pPr>
            <a:endParaRPr lang="en-US" sz="1600" b="1"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b="1" dirty="0">
                <a:solidFill>
                  <a:srgbClr val="E63888"/>
                </a:solidFill>
                <a:ea typeface="Calibri" panose="020F0502020204030204" pitchFamily="34" charset="0"/>
                <a:cs typeface="Times New Roman" panose="02020603050405020304" pitchFamily="18" charset="0"/>
              </a:rPr>
              <a:t>ACTION: </a:t>
            </a:r>
            <a:r>
              <a:rPr lang="en-US" sz="1600" dirty="0">
                <a:solidFill>
                  <a:srgbClr val="333333"/>
                </a:solidFill>
                <a:ea typeface="Calibri" panose="020F0502020204030204" pitchFamily="34" charset="0"/>
                <a:cs typeface="Times New Roman" panose="02020603050405020304" pitchFamily="18" charset="0"/>
              </a:rPr>
              <a:t>Click here to learn more about the </a:t>
            </a:r>
            <a:r>
              <a:rPr lang="en-US" sz="1600" u="sng" dirty="0" err="1">
                <a:solidFill>
                  <a:srgbClr val="333333"/>
                </a:solidFill>
                <a:ea typeface="Calibri" panose="020F0502020204030204" pitchFamily="34" charset="0"/>
                <a:cs typeface="Times New Roman" panose="02020603050405020304" pitchFamily="18" charset="0"/>
                <a:hlinkClick r:id="rId6"/>
              </a:rPr>
              <a:t>The</a:t>
            </a:r>
            <a:r>
              <a:rPr lang="en-US" sz="1600" u="sng" dirty="0">
                <a:solidFill>
                  <a:srgbClr val="333333"/>
                </a:solidFill>
                <a:ea typeface="Calibri" panose="020F0502020204030204" pitchFamily="34" charset="0"/>
                <a:cs typeface="Times New Roman" panose="02020603050405020304" pitchFamily="18" charset="0"/>
                <a:hlinkClick r:id="rId6"/>
              </a:rPr>
              <a:t> Experian Way</a:t>
            </a:r>
            <a:r>
              <a:rPr lang="en-US" sz="1600" u="sng" dirty="0">
                <a:solidFill>
                  <a:srgbClr val="333333"/>
                </a:solidFill>
                <a:ea typeface="Calibri" panose="020F0502020204030204" pitchFamily="34" charset="0"/>
                <a:cs typeface="Times New Roman" panose="02020603050405020304" pitchFamily="18" charset="0"/>
              </a:rPr>
              <a:t> </a:t>
            </a:r>
            <a:endParaRPr lang="en-US" sz="1600" dirty="0">
              <a:solidFill>
                <a:srgbClr val="333333"/>
              </a:solidFill>
              <a:ea typeface="Calibri" panose="020F0502020204030204" pitchFamily="34" charset="0"/>
              <a:cs typeface="Times New Roman" panose="02020603050405020304" pitchFamily="18" charset="0"/>
            </a:endParaRPr>
          </a:p>
        </p:txBody>
      </p:sp>
      <p:sp>
        <p:nvSpPr>
          <p:cNvPr id="14" name="TextBox 8">
            <a:extLst>
              <a:ext uri="{FF2B5EF4-FFF2-40B4-BE49-F238E27FC236}">
                <a16:creationId xmlns:a16="http://schemas.microsoft.com/office/drawing/2014/main" id="{C7320A99-570E-4FFE-8405-D28802793206}"/>
              </a:ext>
            </a:extLst>
          </p:cNvPr>
          <p:cNvSpPr txBox="1"/>
          <p:nvPr/>
        </p:nvSpPr>
        <p:spPr>
          <a:xfrm>
            <a:off x="819813" y="3293573"/>
            <a:ext cx="4821713"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The Experian Way Culture</a:t>
            </a:r>
          </a:p>
        </p:txBody>
      </p:sp>
    </p:spTree>
    <p:extLst>
      <p:ext uri="{BB962C8B-B14F-4D97-AF65-F5344CB8AC3E}">
        <p14:creationId xmlns:p14="http://schemas.microsoft.com/office/powerpoint/2010/main" val="3550720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5C82C25-897D-4FAA-95CC-0E4C511FE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81"/>
            <a:ext cx="12192000" cy="8128000"/>
          </a:xfrm>
          <a:prstGeom prst="rect">
            <a:avLst/>
          </a:prstGeom>
        </p:spPr>
      </p:pic>
      <p:pic>
        <p:nvPicPr>
          <p:cNvPr id="4" name="Picture 3">
            <a:extLst>
              <a:ext uri="{FF2B5EF4-FFF2-40B4-BE49-F238E27FC236}">
                <a16:creationId xmlns:a16="http://schemas.microsoft.com/office/drawing/2014/main" id="{8A08D209-A7D1-4711-BBD8-4CDE94F0D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7455" y="111574"/>
            <a:ext cx="947618" cy="1599106"/>
          </a:xfrm>
          <a:prstGeom prst="rect">
            <a:avLst/>
          </a:prstGeom>
        </p:spPr>
      </p:pic>
      <p:pic>
        <p:nvPicPr>
          <p:cNvPr id="5" name="Picture 4">
            <a:extLst>
              <a:ext uri="{FF2B5EF4-FFF2-40B4-BE49-F238E27FC236}">
                <a16:creationId xmlns:a16="http://schemas.microsoft.com/office/drawing/2014/main" id="{C47149FB-F6A0-4A81-A3AA-592F6947F2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5699" y="264578"/>
            <a:ext cx="1114723" cy="1881098"/>
          </a:xfrm>
          <a:prstGeom prst="rect">
            <a:avLst/>
          </a:prstGeom>
        </p:spPr>
      </p:pic>
      <p:pic>
        <p:nvPicPr>
          <p:cNvPr id="7" name="Picture 6">
            <a:extLst>
              <a:ext uri="{FF2B5EF4-FFF2-40B4-BE49-F238E27FC236}">
                <a16:creationId xmlns:a16="http://schemas.microsoft.com/office/drawing/2014/main" id="{D0C4401E-339F-4E58-8D8E-A9D120A267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80423" y="625353"/>
            <a:ext cx="1076437" cy="1816488"/>
          </a:xfrm>
          <a:prstGeom prst="rect">
            <a:avLst/>
          </a:prstGeom>
        </p:spPr>
      </p:pic>
      <p:pic>
        <p:nvPicPr>
          <p:cNvPr id="20" name="Picture 6">
            <a:extLst>
              <a:ext uri="{FF2B5EF4-FFF2-40B4-BE49-F238E27FC236}">
                <a16:creationId xmlns:a16="http://schemas.microsoft.com/office/drawing/2014/main" id="{A755D499-4DA3-47D1-A184-D344B54804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1452" y="1313454"/>
            <a:ext cx="1076437" cy="1816488"/>
          </a:xfrm>
          <a:prstGeom prst="rect">
            <a:avLst/>
          </a:prstGeom>
        </p:spPr>
      </p:pic>
      <p:sp>
        <p:nvSpPr>
          <p:cNvPr id="21" name="CuadroTexto 20">
            <a:extLst>
              <a:ext uri="{FF2B5EF4-FFF2-40B4-BE49-F238E27FC236}">
                <a16:creationId xmlns:a16="http://schemas.microsoft.com/office/drawing/2014/main" id="{B14C5859-71C0-4DF6-8F20-A9E62B4BAFC1}"/>
              </a:ext>
            </a:extLst>
          </p:cNvPr>
          <p:cNvSpPr txBox="1"/>
          <p:nvPr/>
        </p:nvSpPr>
        <p:spPr>
          <a:xfrm>
            <a:off x="5451431" y="1710680"/>
            <a:ext cx="781866" cy="338554"/>
          </a:xfrm>
          <a:prstGeom prst="rect">
            <a:avLst/>
          </a:prstGeom>
          <a:solidFill>
            <a:schemeClr val="bg1"/>
          </a:solidFill>
        </p:spPr>
        <p:txBody>
          <a:bodyPr wrap="square" lIns="0" tIns="0" rIns="0" bIns="0" numCol="1" spcCol="151200" rtlCol="0">
            <a:spAutoFit/>
          </a:bodyPr>
          <a:lstStyle/>
          <a:p>
            <a:pPr algn="ctr"/>
            <a:r>
              <a:rPr lang="es-ES" sz="1100" b="1" dirty="0" err="1">
                <a:solidFill>
                  <a:srgbClr val="7030A0"/>
                </a:solidFill>
                <a:latin typeface="Arial Narrow" panose="020B0606020202030204" pitchFamily="34" charset="0"/>
              </a:rPr>
              <a:t>The</a:t>
            </a:r>
            <a:r>
              <a:rPr lang="es-ES" sz="1100" b="1" dirty="0">
                <a:solidFill>
                  <a:srgbClr val="7030A0"/>
                </a:solidFill>
                <a:latin typeface="Arial Narrow" panose="020B0606020202030204" pitchFamily="34" charset="0"/>
              </a:rPr>
              <a:t> Experian </a:t>
            </a:r>
            <a:r>
              <a:rPr lang="es-ES" sz="1100" b="1" dirty="0" err="1">
                <a:solidFill>
                  <a:srgbClr val="7030A0"/>
                </a:solidFill>
                <a:latin typeface="Arial Narrow" panose="020B0606020202030204" pitchFamily="34" charset="0"/>
              </a:rPr>
              <a:t>Way</a:t>
            </a:r>
            <a:r>
              <a:rPr lang="es-ES" sz="1100" b="1" dirty="0">
                <a:solidFill>
                  <a:srgbClr val="7030A0"/>
                </a:solidFill>
                <a:latin typeface="Arial Narrow" panose="020B0606020202030204" pitchFamily="34" charset="0"/>
              </a:rPr>
              <a:t> Culture</a:t>
            </a:r>
            <a:endParaRPr lang="es-ES" sz="1050" b="1" dirty="0">
              <a:solidFill>
                <a:srgbClr val="7030A0"/>
              </a:solidFill>
              <a:latin typeface="Arial Narrow" panose="020B0606020202030204" pitchFamily="34" charset="0"/>
            </a:endParaRPr>
          </a:p>
        </p:txBody>
      </p:sp>
      <p:pic>
        <p:nvPicPr>
          <p:cNvPr id="22" name="Picture 6">
            <a:extLst>
              <a:ext uri="{FF2B5EF4-FFF2-40B4-BE49-F238E27FC236}">
                <a16:creationId xmlns:a16="http://schemas.microsoft.com/office/drawing/2014/main" id="{D9CC1FDB-FF41-42BE-8DBE-DCE4C4C12A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05078" y="2441840"/>
            <a:ext cx="1295007" cy="2185325"/>
          </a:xfrm>
          <a:prstGeom prst="rect">
            <a:avLst/>
          </a:prstGeom>
        </p:spPr>
      </p:pic>
      <p:sp>
        <p:nvSpPr>
          <p:cNvPr id="23" name="CuadroTexto 22">
            <a:extLst>
              <a:ext uri="{FF2B5EF4-FFF2-40B4-BE49-F238E27FC236}">
                <a16:creationId xmlns:a16="http://schemas.microsoft.com/office/drawing/2014/main" id="{99FE122D-BCC2-4C1B-ABD3-0887AACDFBBA}"/>
              </a:ext>
            </a:extLst>
          </p:cNvPr>
          <p:cNvSpPr txBox="1"/>
          <p:nvPr/>
        </p:nvSpPr>
        <p:spPr>
          <a:xfrm>
            <a:off x="6316419" y="2918992"/>
            <a:ext cx="1076437" cy="369332"/>
          </a:xfrm>
          <a:prstGeom prst="rect">
            <a:avLst/>
          </a:prstGeom>
          <a:solidFill>
            <a:schemeClr val="bg1"/>
          </a:solidFill>
        </p:spPr>
        <p:txBody>
          <a:bodyPr wrap="square" lIns="0" tIns="0" rIns="0" bIns="0" numCol="1" spcCol="151200" rtlCol="0">
            <a:spAutoFit/>
          </a:bodyPr>
          <a:lstStyle/>
          <a:p>
            <a:pPr algn="ctr"/>
            <a:r>
              <a:rPr lang="es-ES" sz="1200" b="1" dirty="0" err="1">
                <a:solidFill>
                  <a:srgbClr val="7030A0"/>
                </a:solidFill>
                <a:latin typeface="Arial Narrow" panose="020B0606020202030204" pitchFamily="34" charset="0"/>
              </a:rPr>
              <a:t>The</a:t>
            </a:r>
            <a:r>
              <a:rPr lang="es-ES" sz="1200" b="1" dirty="0">
                <a:solidFill>
                  <a:srgbClr val="7030A0"/>
                </a:solidFill>
                <a:latin typeface="Arial Narrow" panose="020B0606020202030204" pitchFamily="34" charset="0"/>
              </a:rPr>
              <a:t> Experian </a:t>
            </a:r>
            <a:r>
              <a:rPr lang="es-ES" sz="1200" b="1" dirty="0" err="1">
                <a:solidFill>
                  <a:srgbClr val="7030A0"/>
                </a:solidFill>
                <a:latin typeface="Arial Narrow" panose="020B0606020202030204" pitchFamily="34" charset="0"/>
              </a:rPr>
              <a:t>Dress</a:t>
            </a:r>
            <a:r>
              <a:rPr lang="es-ES" sz="1200" b="1" dirty="0">
                <a:solidFill>
                  <a:srgbClr val="7030A0"/>
                </a:solidFill>
                <a:latin typeface="Arial Narrow" panose="020B0606020202030204" pitchFamily="34" charset="0"/>
              </a:rPr>
              <a:t> </a:t>
            </a:r>
            <a:r>
              <a:rPr lang="es-ES" sz="1200" b="1" dirty="0" err="1">
                <a:solidFill>
                  <a:srgbClr val="7030A0"/>
                </a:solidFill>
                <a:latin typeface="Arial Narrow" panose="020B0606020202030204" pitchFamily="34" charset="0"/>
              </a:rPr>
              <a:t>Code</a:t>
            </a:r>
            <a:endParaRPr lang="es-ES" sz="1100" b="1" dirty="0">
              <a:solidFill>
                <a:srgbClr val="7030A0"/>
              </a:solidFill>
              <a:latin typeface="Arial Narrow" panose="020B0606020202030204" pitchFamily="34" charset="0"/>
            </a:endParaRPr>
          </a:p>
        </p:txBody>
      </p:sp>
      <p:sp>
        <p:nvSpPr>
          <p:cNvPr id="24" name="Rectangle: Rounded Corners 7">
            <a:extLst>
              <a:ext uri="{FF2B5EF4-FFF2-40B4-BE49-F238E27FC236}">
                <a16:creationId xmlns:a16="http://schemas.microsoft.com/office/drawing/2014/main" id="{CE86252E-BA72-4DCD-B73D-D170356C653B}"/>
              </a:ext>
            </a:extLst>
          </p:cNvPr>
          <p:cNvSpPr/>
          <p:nvPr/>
        </p:nvSpPr>
        <p:spPr>
          <a:xfrm>
            <a:off x="224527" y="3619216"/>
            <a:ext cx="5590601" cy="2403219"/>
          </a:xfrm>
          <a:prstGeom prst="roundRect">
            <a:avLst>
              <a:gd name="adj" fmla="val 11149"/>
            </a:avLst>
          </a:prstGeom>
          <a:solidFill>
            <a:schemeClr val="bg1"/>
          </a:solidFill>
          <a:ln w="28575">
            <a:solidFill>
              <a:srgbClr val="E638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8">
            <a:extLst>
              <a:ext uri="{FF2B5EF4-FFF2-40B4-BE49-F238E27FC236}">
                <a16:creationId xmlns:a16="http://schemas.microsoft.com/office/drawing/2014/main" id="{6B295CE4-125A-4AFE-A37C-58E9B2D425A2}"/>
              </a:ext>
            </a:extLst>
          </p:cNvPr>
          <p:cNvSpPr txBox="1"/>
          <p:nvPr/>
        </p:nvSpPr>
        <p:spPr>
          <a:xfrm>
            <a:off x="229639" y="3042103"/>
            <a:ext cx="6275361" cy="492443"/>
          </a:xfrm>
          <a:prstGeom prst="rect">
            <a:avLst/>
          </a:prstGeom>
          <a:noFill/>
        </p:spPr>
        <p:txBody>
          <a:bodyPr wrap="square" lIns="0" tIns="0" rIns="0" bIns="0" numCol="1" spcCol="151200" rtlCol="0">
            <a:spAutoFit/>
          </a:bodyPr>
          <a:lstStyle/>
          <a:p>
            <a:r>
              <a:rPr lang="en-US" sz="3200" dirty="0">
                <a:solidFill>
                  <a:schemeClr val="bg1"/>
                </a:solidFill>
                <a:latin typeface="Roboto" panose="02000000000000000000" pitchFamily="2" charset="0"/>
                <a:ea typeface="Roboto" panose="02000000000000000000" pitchFamily="2" charset="0"/>
                <a:cs typeface="Roboto" panose="02000000000000000000" pitchFamily="2" charset="0"/>
              </a:rPr>
              <a:t>The Experian Dress Code</a:t>
            </a:r>
          </a:p>
        </p:txBody>
      </p:sp>
      <p:sp>
        <p:nvSpPr>
          <p:cNvPr id="26" name="TextBox 9">
            <a:extLst>
              <a:ext uri="{FF2B5EF4-FFF2-40B4-BE49-F238E27FC236}">
                <a16:creationId xmlns:a16="http://schemas.microsoft.com/office/drawing/2014/main" id="{E7CD6626-80B3-4E5C-82A9-CC33170E9E58}"/>
              </a:ext>
            </a:extLst>
          </p:cNvPr>
          <p:cNvSpPr txBox="1"/>
          <p:nvPr/>
        </p:nvSpPr>
        <p:spPr>
          <a:xfrm>
            <a:off x="2121" y="3882897"/>
            <a:ext cx="5590601" cy="1231106"/>
          </a:xfrm>
          <a:prstGeom prst="rect">
            <a:avLst/>
          </a:prstGeom>
          <a:noFill/>
        </p:spPr>
        <p:txBody>
          <a:bodyPr wrap="square" lIns="0" tIns="0" rIns="0" bIns="0" numCol="1" spcCol="151200" rtlCol="0">
            <a:spAutoFit/>
          </a:bodyPr>
          <a:lstStyle/>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In Experian we love to feel good and look amazing, You can get familiar with our Dress Code clicking </a:t>
            </a:r>
            <a:r>
              <a:rPr lang="en-US" sz="1600" dirty="0">
                <a:solidFill>
                  <a:srgbClr val="333333"/>
                </a:solidFill>
                <a:ea typeface="Calibri" panose="020F0502020204030204" pitchFamily="34" charset="0"/>
                <a:cs typeface="Times New Roman" panose="02020603050405020304" pitchFamily="18" charset="0"/>
                <a:hlinkClick r:id="rId6"/>
              </a:rPr>
              <a:t>here</a:t>
            </a:r>
            <a:r>
              <a:rPr lang="en-US" sz="1600" dirty="0">
                <a:solidFill>
                  <a:srgbClr val="333333"/>
                </a:solidFill>
                <a:ea typeface="Calibri" panose="020F0502020204030204" pitchFamily="34" charset="0"/>
                <a:cs typeface="Times New Roman" panose="02020603050405020304" pitchFamily="18" charset="0"/>
              </a:rPr>
              <a:t>. </a:t>
            </a:r>
          </a:p>
          <a:p>
            <a:pPr marL="457200" marR="0">
              <a:spcBef>
                <a:spcPts val="0"/>
              </a:spcBef>
              <a:spcAft>
                <a:spcPts val="0"/>
              </a:spcAft>
            </a:pPr>
            <a:endParaRPr lang="en-US" sz="1600" dirty="0">
              <a:solidFill>
                <a:srgbClr val="333333"/>
              </a:solidFill>
              <a:ea typeface="Calibri" panose="020F0502020204030204" pitchFamily="34" charset="0"/>
              <a:cs typeface="Times New Roman" panose="02020603050405020304" pitchFamily="18" charset="0"/>
            </a:endParaRPr>
          </a:p>
          <a:p>
            <a:pPr marL="457200" marR="0">
              <a:spcBef>
                <a:spcPts val="0"/>
              </a:spcBef>
              <a:spcAft>
                <a:spcPts val="0"/>
              </a:spcAft>
            </a:pPr>
            <a:r>
              <a:rPr lang="en-US" sz="1600" dirty="0">
                <a:solidFill>
                  <a:srgbClr val="333333"/>
                </a:solidFill>
                <a:ea typeface="Calibri" panose="020F0502020204030204" pitchFamily="34" charset="0"/>
                <a:cs typeface="Times New Roman" panose="02020603050405020304" pitchFamily="18" charset="0"/>
              </a:rPr>
              <a:t>As a manager, we appreciate your support making your people understanding and following  it.</a:t>
            </a:r>
          </a:p>
        </p:txBody>
      </p:sp>
    </p:spTree>
    <p:extLst>
      <p:ext uri="{BB962C8B-B14F-4D97-AF65-F5344CB8AC3E}">
        <p14:creationId xmlns:p14="http://schemas.microsoft.com/office/powerpoint/2010/main" val="1482333044"/>
      </p:ext>
    </p:extLst>
  </p:cSld>
  <p:clrMapOvr>
    <a:masterClrMapping/>
  </p:clrMapOvr>
</p:sld>
</file>

<file path=ppt/theme/theme1.xml><?xml version="1.0" encoding="utf-8"?>
<a:theme xmlns:a="http://schemas.openxmlformats.org/drawingml/2006/main" name="Office Theme">
  <a:themeElements>
    <a:clrScheme name="Experian">
      <a:dk1>
        <a:srgbClr val="575756"/>
      </a:dk1>
      <a:lt1>
        <a:srgbClr val="FFFFFF"/>
      </a:lt1>
      <a:dk2>
        <a:srgbClr val="000000"/>
      </a:dk2>
      <a:lt2>
        <a:srgbClr val="FFFFFF"/>
      </a:lt2>
      <a:accent1>
        <a:srgbClr val="26478D"/>
      </a:accent1>
      <a:accent2>
        <a:srgbClr val="632678"/>
      </a:accent2>
      <a:accent3>
        <a:srgbClr val="406EB3"/>
      </a:accent3>
      <a:accent4>
        <a:srgbClr val="BA2F7D"/>
      </a:accent4>
      <a:accent5>
        <a:srgbClr val="BB0048"/>
      </a:accent5>
      <a:accent6>
        <a:srgbClr val="E2A235"/>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6350">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numCol="1" spcCol="151200" rtlCol="0">
        <a:spAutoFit/>
      </a:bodyPr>
      <a:lstStyle>
        <a:defPPr>
          <a:defRPr sz="1200" dirty="0" smtClean="0"/>
        </a:defPPr>
      </a:lstStyle>
    </a:txDef>
  </a:objectDefaults>
  <a:extraClrSchemeLst/>
  <a:extLst>
    <a:ext uri="{05A4C25C-085E-4340-85A3-A5531E510DB2}">
      <thm15:themeFamily xmlns:thm15="http://schemas.microsoft.com/office/thememl/2012/main" name="Experian_4_3" id="{1C500FDA-40D6-45C2-BD1E-6B2E47A2C40E}" vid="{4CCEB7B9-9F65-4953-BC6C-28648A289F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911B7B82FA0CE4BB9496587FAED95DF" ma:contentTypeVersion="2" ma:contentTypeDescription="Create a new document." ma:contentTypeScope="" ma:versionID="06415064ed54c0779328974092449018">
  <xsd:schema xmlns:xsd="http://www.w3.org/2001/XMLSchema" xmlns:xs="http://www.w3.org/2001/XMLSchema" xmlns:p="http://schemas.microsoft.com/office/2006/metadata/properties" xmlns:ns2="b2c6188d-d389-423f-8db3-3caa393fb658" targetNamespace="http://schemas.microsoft.com/office/2006/metadata/properties" ma:root="true" ma:fieldsID="c757e8f5f9e0961f616b4360029aa5e0" ns2:_="">
    <xsd:import namespace="b2c6188d-d389-423f-8db3-3caa393fb65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c6188d-d389-423f-8db3-3caa393fb6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0E031E0-4F01-417B-A27C-D01556D226A8}">
  <ds:schemaRefs>
    <ds:schemaRef ds:uri="http://schemas.microsoft.com/office/2006/metadata/properties"/>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FD365178-7019-4B03-9464-86F13A00EEF5}">
  <ds:schemaRefs>
    <ds:schemaRef ds:uri="http://schemas.microsoft.com/sharepoint/v3/contenttype/forms"/>
  </ds:schemaRefs>
</ds:datastoreItem>
</file>

<file path=customXml/itemProps3.xml><?xml version="1.0" encoding="utf-8"?>
<ds:datastoreItem xmlns:ds="http://schemas.openxmlformats.org/officeDocument/2006/customXml" ds:itemID="{ADFB13BF-184E-46A6-8040-DED445CB72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2c6188d-d389-423f-8db3-3caa393fb65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20561</TotalTime>
  <Words>1012</Words>
  <Application>Microsoft Office PowerPoint</Application>
  <PresentationFormat>Personalizado</PresentationFormat>
  <Paragraphs>117</Paragraphs>
  <Slides>15</Slides>
  <Notes>0</Notes>
  <HiddenSlides>0</HiddenSlides>
  <MMClips>0</MMClips>
  <ScaleCrop>false</ScaleCrop>
  <HeadingPairs>
    <vt:vector size="4" baseType="variant">
      <vt:variant>
        <vt:lpstr>Tema</vt:lpstr>
      </vt:variant>
      <vt:variant>
        <vt:i4>1</vt:i4>
      </vt:variant>
      <vt:variant>
        <vt:lpstr>Títulos de diapositiva</vt:lpstr>
      </vt:variant>
      <vt:variant>
        <vt:i4>15</vt:i4>
      </vt:variant>
    </vt:vector>
  </HeadingPairs>
  <TitlesOfParts>
    <vt:vector size="16" baseType="lpstr">
      <vt:lpstr>Office Theme</vt:lpstr>
      <vt:lpstr>Roadmap to Success!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Enjoy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Danna, Megan</dc:creator>
  <cp:lastModifiedBy>Rizvan, Fatma</cp:lastModifiedBy>
  <cp:revision>184</cp:revision>
  <dcterms:modified xsi:type="dcterms:W3CDTF">2021-04-06T15:34:17Z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0x0101002911B7B82FA0CE4BB9496587FAED95DF</vt:lpwstr>
  </property>
</Properties>
</file>